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9" r:id="rId5"/>
    <p:sldId id="257" r:id="rId6"/>
  </p:sldIdLst>
  <p:sldSz cx="7561263" cy="10693400"/>
  <p:notesSz cx="6858000" cy="9144000"/>
  <p:defaultText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73D50A-3022-ECF3-45B4-D406F4E8CEBF}" name="Jack_Lyu呂順杰" initials="J" userId="S::Jack_Lyu@coolermaster.com.cn::be370091-fac8-4650-9eb3-8e2ab757e2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D9A22-C25D-46FA-A515-255442429770}" v="12" dt="2023-05-11T13:19:36.765"/>
    <p1510:client id="{E273B23E-9841-0A86-A1CD-A02757C23474}" v="948" dt="2023-05-16T01:06:51.10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p:cViewPr varScale="1">
        <p:scale>
          <a:sx n="76" d="100"/>
          <a:sy n="76" d="100"/>
        </p:scale>
        <p:origin x="3192" y="72"/>
      </p:cViewPr>
      <p:guideLst>
        <p:guide orient="horz" pos="336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microsoft.com/office/2015/10/relationships/revisionInfo" Target="revisionInfo.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43859"/>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8"/>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9047495"/>
            <a:ext cx="434275"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385000" y="4270691"/>
            <a:ext cx="3175000" cy="55057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占位符 10">
            <a:extLst>
              <a:ext uri="{FF2B5EF4-FFF2-40B4-BE49-F238E27FC236}">
                <a16:creationId xmlns:a16="http://schemas.microsoft.com/office/drawing/2014/main" id="{8B766E6B-D372-7AD3-F160-792EEC7C6F2D}"/>
              </a:ext>
            </a:extLst>
          </p:cNvPr>
          <p:cNvSpPr>
            <a:spLocks noGrp="1"/>
          </p:cNvSpPr>
          <p:nvPr>
            <p:ph type="body" sz="quarter" idx="11" hasCustomPrompt="1"/>
          </p:nvPr>
        </p:nvSpPr>
        <p:spPr>
          <a:xfrm>
            <a:off x="756295" y="5202685"/>
            <a:ext cx="2808312" cy="4968552"/>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Tree>
    <p:extLst>
      <p:ext uri="{BB962C8B-B14F-4D97-AF65-F5344CB8AC3E}">
        <p14:creationId xmlns:p14="http://schemas.microsoft.com/office/powerpoint/2010/main" val="4294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pic>
        <p:nvPicPr>
          <p:cNvPr id="3" name="Picture 7" descr="E:\Shao_Lee\++\Thermal\7.OTHERS\product sheet\未命名-1-09.png">
            <a:extLst>
              <a:ext uri="{FF2B5EF4-FFF2-40B4-BE49-F238E27FC236}">
                <a16:creationId xmlns:a16="http://schemas.microsoft.com/office/drawing/2014/main" id="{5558EC9D-A5FF-D1B9-9C4B-E8B04D1F3E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背景图案&#10;&#10;描述已自动生成">
            <a:extLst>
              <a:ext uri="{FF2B5EF4-FFF2-40B4-BE49-F238E27FC236}">
                <a16:creationId xmlns:a16="http://schemas.microsoft.com/office/drawing/2014/main" id="{97189426-6DEC-9F96-2C07-A437F17FBC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11" r="-1311" b="39633"/>
          <a:stretch/>
        </p:blipFill>
        <p:spPr>
          <a:xfrm>
            <a:off x="7056784" y="410510"/>
            <a:ext cx="540271" cy="2088232"/>
          </a:xfrm>
          <a:prstGeom prst="rect">
            <a:avLst/>
          </a:prstGeom>
        </p:spPr>
      </p:pic>
      <p:sp>
        <p:nvSpPr>
          <p:cNvPr id="7" name="文本框 6">
            <a:extLst>
              <a:ext uri="{FF2B5EF4-FFF2-40B4-BE49-F238E27FC236}">
                <a16:creationId xmlns:a16="http://schemas.microsoft.com/office/drawing/2014/main" id="{8A8DE62E-2408-8F71-03FD-1FC71025F2F2}"/>
              </a:ext>
            </a:extLst>
          </p:cNvPr>
          <p:cNvSpPr txBox="1"/>
          <p:nvPr userDrawn="1"/>
        </p:nvSpPr>
        <p:spPr>
          <a:xfrm>
            <a:off x="5004767" y="410510"/>
            <a:ext cx="1967205" cy="707886"/>
          </a:xfrm>
          <a:prstGeom prst="rect">
            <a:avLst/>
          </a:prstGeom>
          <a:solidFill>
            <a:schemeClr val="bg1"/>
          </a:solidFill>
        </p:spPr>
        <p:txBody>
          <a:bodyPr wrap="none" rtlCol="0">
            <a:spAutoFit/>
          </a:bodyPr>
          <a:lstStyle/>
          <a:p>
            <a:r>
              <a:rPr lang="en-US" altLang="zh-CN" sz="4000" dirty="0">
                <a:solidFill>
                  <a:srgbClr val="7030A0"/>
                </a:solidFill>
                <a:latin typeface="Teko SemiBold" panose="02000000000000000000" pitchFamily="2" charset="0"/>
                <a:cs typeface="Teko SemiBold" panose="02000000000000000000" pitchFamily="2" charset="0"/>
              </a:rPr>
              <a:t>FEATURES</a:t>
            </a:r>
            <a:endParaRPr lang="zh-CN" altLang="en-US" sz="4000" dirty="0">
              <a:solidFill>
                <a:srgbClr val="7030A0"/>
              </a:solidFill>
              <a:latin typeface="Teko SemiBold" panose="02000000000000000000" pitchFamily="2" charset="0"/>
              <a:cs typeface="Teko SemiBold" panose="02000000000000000000" pitchFamily="2" charset="0"/>
            </a:endParaRPr>
          </a:p>
        </p:txBody>
      </p:sp>
      <p:sp>
        <p:nvSpPr>
          <p:cNvPr id="11" name="文本占位符 10">
            <a:extLst>
              <a:ext uri="{FF2B5EF4-FFF2-40B4-BE49-F238E27FC236}">
                <a16:creationId xmlns:a16="http://schemas.microsoft.com/office/drawing/2014/main" id="{D78BC5B7-0B62-F91C-72E9-95A169CD4858}"/>
              </a:ext>
            </a:extLst>
          </p:cNvPr>
          <p:cNvSpPr>
            <a:spLocks noGrp="1"/>
          </p:cNvSpPr>
          <p:nvPr>
            <p:ph type="body" sz="quarter" idx="10" hasCustomPrompt="1"/>
          </p:nvPr>
        </p:nvSpPr>
        <p:spPr>
          <a:xfrm>
            <a:off x="684287" y="2443085"/>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12" name="文本占位符 10">
            <a:extLst>
              <a:ext uri="{FF2B5EF4-FFF2-40B4-BE49-F238E27FC236}">
                <a16:creationId xmlns:a16="http://schemas.microsoft.com/office/drawing/2014/main" id="{64DBAFF4-1158-0E2D-B123-F013675CFC6E}"/>
              </a:ext>
            </a:extLst>
          </p:cNvPr>
          <p:cNvSpPr>
            <a:spLocks noGrp="1"/>
          </p:cNvSpPr>
          <p:nvPr>
            <p:ph type="body" sz="quarter" idx="11" hasCustomPrompt="1"/>
          </p:nvPr>
        </p:nvSpPr>
        <p:spPr>
          <a:xfrm>
            <a:off x="684287" y="2784430"/>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1" name="文本占位符 10">
            <a:extLst>
              <a:ext uri="{FF2B5EF4-FFF2-40B4-BE49-F238E27FC236}">
                <a16:creationId xmlns:a16="http://schemas.microsoft.com/office/drawing/2014/main" id="{A52468D6-D64A-4C79-4910-A0F8DA6156BE}"/>
              </a:ext>
            </a:extLst>
          </p:cNvPr>
          <p:cNvSpPr>
            <a:spLocks noGrp="1"/>
          </p:cNvSpPr>
          <p:nvPr>
            <p:ph type="body" sz="quarter" idx="12" hasCustomPrompt="1"/>
          </p:nvPr>
        </p:nvSpPr>
        <p:spPr>
          <a:xfrm>
            <a:off x="4356695" y="2443085"/>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2" name="文本占位符 10">
            <a:extLst>
              <a:ext uri="{FF2B5EF4-FFF2-40B4-BE49-F238E27FC236}">
                <a16:creationId xmlns:a16="http://schemas.microsoft.com/office/drawing/2014/main" id="{93CAC602-0FA5-B19A-8E77-C25175020133}"/>
              </a:ext>
            </a:extLst>
          </p:cNvPr>
          <p:cNvSpPr>
            <a:spLocks noGrp="1"/>
          </p:cNvSpPr>
          <p:nvPr>
            <p:ph type="body" sz="quarter" idx="13" hasCustomPrompt="1"/>
          </p:nvPr>
        </p:nvSpPr>
        <p:spPr>
          <a:xfrm>
            <a:off x="4356695" y="2784430"/>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3" name="文本占位符 10">
            <a:extLst>
              <a:ext uri="{FF2B5EF4-FFF2-40B4-BE49-F238E27FC236}">
                <a16:creationId xmlns:a16="http://schemas.microsoft.com/office/drawing/2014/main" id="{3D7FCC9D-1D95-F2F4-4273-D99597F4EEFC}"/>
              </a:ext>
            </a:extLst>
          </p:cNvPr>
          <p:cNvSpPr>
            <a:spLocks noGrp="1"/>
          </p:cNvSpPr>
          <p:nvPr>
            <p:ph type="body" sz="quarter" idx="14" hasCustomPrompt="1"/>
          </p:nvPr>
        </p:nvSpPr>
        <p:spPr>
          <a:xfrm>
            <a:off x="684287" y="5107381"/>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4" name="文本占位符 10">
            <a:extLst>
              <a:ext uri="{FF2B5EF4-FFF2-40B4-BE49-F238E27FC236}">
                <a16:creationId xmlns:a16="http://schemas.microsoft.com/office/drawing/2014/main" id="{81307414-DB82-CF15-EE69-EA0F6CA125A6}"/>
              </a:ext>
            </a:extLst>
          </p:cNvPr>
          <p:cNvSpPr>
            <a:spLocks noGrp="1"/>
          </p:cNvSpPr>
          <p:nvPr>
            <p:ph type="body" sz="quarter" idx="15" hasCustomPrompt="1"/>
          </p:nvPr>
        </p:nvSpPr>
        <p:spPr>
          <a:xfrm>
            <a:off x="684287" y="5448726"/>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5" name="文本占位符 10">
            <a:extLst>
              <a:ext uri="{FF2B5EF4-FFF2-40B4-BE49-F238E27FC236}">
                <a16:creationId xmlns:a16="http://schemas.microsoft.com/office/drawing/2014/main" id="{64F7B5B1-E7BB-3219-458B-A6F1113F2FA4}"/>
              </a:ext>
            </a:extLst>
          </p:cNvPr>
          <p:cNvSpPr>
            <a:spLocks noGrp="1"/>
          </p:cNvSpPr>
          <p:nvPr>
            <p:ph type="body" sz="quarter" idx="16" hasCustomPrompt="1"/>
          </p:nvPr>
        </p:nvSpPr>
        <p:spPr>
          <a:xfrm>
            <a:off x="4356695" y="5107381"/>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6" name="文本占位符 10">
            <a:extLst>
              <a:ext uri="{FF2B5EF4-FFF2-40B4-BE49-F238E27FC236}">
                <a16:creationId xmlns:a16="http://schemas.microsoft.com/office/drawing/2014/main" id="{4D1C164A-E600-F3CC-EB55-DA1F0F89E35B}"/>
              </a:ext>
            </a:extLst>
          </p:cNvPr>
          <p:cNvSpPr>
            <a:spLocks noGrp="1"/>
          </p:cNvSpPr>
          <p:nvPr>
            <p:ph type="body" sz="quarter" idx="17" hasCustomPrompt="1"/>
          </p:nvPr>
        </p:nvSpPr>
        <p:spPr>
          <a:xfrm>
            <a:off x="4356695" y="5448726"/>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7" name="文本占位符 10">
            <a:extLst>
              <a:ext uri="{FF2B5EF4-FFF2-40B4-BE49-F238E27FC236}">
                <a16:creationId xmlns:a16="http://schemas.microsoft.com/office/drawing/2014/main" id="{E70D8114-1D20-E669-9362-0266E5956F59}"/>
              </a:ext>
            </a:extLst>
          </p:cNvPr>
          <p:cNvSpPr>
            <a:spLocks noGrp="1"/>
          </p:cNvSpPr>
          <p:nvPr>
            <p:ph type="body" sz="quarter" idx="18" hasCustomPrompt="1"/>
          </p:nvPr>
        </p:nvSpPr>
        <p:spPr>
          <a:xfrm>
            <a:off x="684287" y="8010997"/>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8" name="文本占位符 10">
            <a:extLst>
              <a:ext uri="{FF2B5EF4-FFF2-40B4-BE49-F238E27FC236}">
                <a16:creationId xmlns:a16="http://schemas.microsoft.com/office/drawing/2014/main" id="{87710BD0-A49D-4B78-4D2A-F06A223C1CA4}"/>
              </a:ext>
            </a:extLst>
          </p:cNvPr>
          <p:cNvSpPr>
            <a:spLocks noGrp="1"/>
          </p:cNvSpPr>
          <p:nvPr>
            <p:ph type="body" sz="quarter" idx="19" hasCustomPrompt="1"/>
          </p:nvPr>
        </p:nvSpPr>
        <p:spPr>
          <a:xfrm>
            <a:off x="684287" y="8352342"/>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9" name="文本占位符 10">
            <a:extLst>
              <a:ext uri="{FF2B5EF4-FFF2-40B4-BE49-F238E27FC236}">
                <a16:creationId xmlns:a16="http://schemas.microsoft.com/office/drawing/2014/main" id="{E8129795-D8BB-5840-EF9D-E02C9EE99F32}"/>
              </a:ext>
            </a:extLst>
          </p:cNvPr>
          <p:cNvSpPr>
            <a:spLocks noGrp="1"/>
          </p:cNvSpPr>
          <p:nvPr>
            <p:ph type="body" sz="quarter" idx="20" hasCustomPrompt="1"/>
          </p:nvPr>
        </p:nvSpPr>
        <p:spPr>
          <a:xfrm>
            <a:off x="4356695" y="8010996"/>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30" name="文本占位符 10">
            <a:extLst>
              <a:ext uri="{FF2B5EF4-FFF2-40B4-BE49-F238E27FC236}">
                <a16:creationId xmlns:a16="http://schemas.microsoft.com/office/drawing/2014/main" id="{8C77BB03-F7EE-BDC5-96D1-EED5475507A9}"/>
              </a:ext>
            </a:extLst>
          </p:cNvPr>
          <p:cNvSpPr>
            <a:spLocks noGrp="1"/>
          </p:cNvSpPr>
          <p:nvPr>
            <p:ph type="body" sz="quarter" idx="21" hasCustomPrompt="1"/>
          </p:nvPr>
        </p:nvSpPr>
        <p:spPr>
          <a:xfrm>
            <a:off x="4356695" y="8352341"/>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Tree>
    <p:extLst>
      <p:ext uri="{BB962C8B-B14F-4D97-AF65-F5344CB8AC3E}">
        <p14:creationId xmlns:p14="http://schemas.microsoft.com/office/powerpoint/2010/main" val="26110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3" y="-6351"/>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Shao_Lee\++\Thermal\7.OTHERS\product sheet\未命名-1-07.png">
            <a:extLst>
              <a:ext uri="{FF2B5EF4-FFF2-40B4-BE49-F238E27FC236}">
                <a16:creationId xmlns:a16="http://schemas.microsoft.com/office/drawing/2014/main" id="{5DC445E4-741A-A92D-2EDE-8B3F4EB4E11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6255" y="378148"/>
            <a:ext cx="2163762" cy="328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Shao_Lee\++\Thermal\7.OTHERS\product sheet\未命名-1-08.png">
            <a:extLst>
              <a:ext uri="{FF2B5EF4-FFF2-40B4-BE49-F238E27FC236}">
                <a16:creationId xmlns:a16="http://schemas.microsoft.com/office/drawing/2014/main" id="{90819A69-3E9E-2ADE-E391-EA69F3E454F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6255" y="8227020"/>
            <a:ext cx="2163762" cy="32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7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78065" y="428232"/>
            <a:ext cx="6805137" cy="1782233"/>
          </a:xfrm>
          <a:prstGeom prst="rect">
            <a:avLst/>
          </a:prstGeom>
        </p:spPr>
        <p:txBody>
          <a:bodyPr vert="horz" lIns="99569" tIns="49785" rIns="99569" bIns="49785"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378065" y="2495128"/>
            <a:ext cx="6805137" cy="7057150"/>
          </a:xfrm>
          <a:prstGeom prst="rect">
            <a:avLst/>
          </a:prstGeom>
        </p:spPr>
        <p:txBody>
          <a:bodyPr vert="horz" lIns="99569" tIns="49785" rIns="99569" bIns="4978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78065"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F8B9EDC7-1D5A-430F-A79D-3D2B2607780C}" type="datetimeFigureOut">
              <a:rPr lang="zh-TW" altLang="en-US" smtClean="0"/>
              <a:t>2023/8/11</a:t>
            </a:fld>
            <a:endParaRPr lang="zh-TW" altLang="en-US"/>
          </a:p>
        </p:txBody>
      </p:sp>
      <p:sp>
        <p:nvSpPr>
          <p:cNvPr id="5" name="頁尾版面配置區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418907"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26023348-3F9E-4C41-B368-8DACFDEFA257}" type="slidenum">
              <a:rPr lang="zh-TW" altLang="en-US" smtClean="0"/>
              <a:t>‹#›</a:t>
            </a:fld>
            <a:endParaRPr lang="zh-TW" altLang="en-US"/>
          </a:p>
        </p:txBody>
      </p:sp>
    </p:spTree>
    <p:extLst>
      <p:ext uri="{BB962C8B-B14F-4D97-AF65-F5344CB8AC3E}">
        <p14:creationId xmlns:p14="http://schemas.microsoft.com/office/powerpoint/2010/main" val="400517059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图片包含 游戏机, 电脑&#10;&#10;描述已自动生成">
            <a:extLst>
              <a:ext uri="{FF2B5EF4-FFF2-40B4-BE49-F238E27FC236}">
                <a16:creationId xmlns:a16="http://schemas.microsoft.com/office/drawing/2014/main" id="{3625F46B-92B0-06C0-7BA2-0D42A847F7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695" y="7379338"/>
            <a:ext cx="5294956" cy="4235964"/>
          </a:xfrm>
          <a:prstGeom prst="rect">
            <a:avLst/>
          </a:prstGeom>
        </p:spPr>
      </p:pic>
      <p:sp>
        <p:nvSpPr>
          <p:cNvPr id="20" name="Text Placeholder 3"/>
          <p:cNvSpPr txBox="1">
            <a:spLocks noChangeArrowheads="1"/>
          </p:cNvSpPr>
          <p:nvPr/>
        </p:nvSpPr>
        <p:spPr>
          <a:xfrm>
            <a:off x="3585594" y="1560933"/>
            <a:ext cx="3879091" cy="2804565"/>
          </a:xfrm>
          <a:prstGeom prst="rect">
            <a:avLst/>
          </a:prstGeom>
        </p:spPr>
        <p:txBody>
          <a:bodyPr lIns="91440" tIns="45720" rIns="91440" bIns="45720" anchor="t">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nSpc>
                <a:spcPct val="107000"/>
              </a:lnSpc>
              <a:spcAft>
                <a:spcPts val="800"/>
              </a:spcAft>
              <a:buNone/>
            </a:pPr>
            <a:r>
              <a:rPr lang="en-US" sz="900" dirty="0">
                <a:latin typeface="Noto Sans" panose="020B0502040504020204"/>
                <a:cs typeface="Teko SemiBold" panose="02000000000000000000" pitchFamily="2" charset="0"/>
              </a:rPr>
              <a:t>Introducing the all-new QUBE 500, a highly customizable flat pack case from Cooler Master that allows you to emphasize your own personal style and creativity.</a:t>
            </a:r>
            <a:br>
              <a:rPr lang="en-US" sz="900" dirty="0">
                <a:latin typeface="Noto Sans" panose="020B0502040504020204"/>
                <a:cs typeface="Teko SemiBold" panose="02000000000000000000" pitchFamily="2" charset="0"/>
              </a:rPr>
            </a:br>
            <a:r>
              <a:rPr lang="en-US" sz="900" dirty="0">
                <a:latin typeface="Noto Sans" panose="020B0502040504020204"/>
                <a:cs typeface="Teko SemiBold" panose="02000000000000000000" pitchFamily="2" charset="0"/>
              </a:rPr>
              <a:t>The QUBE 500 comes flat packed and disassembled, designed to offer a fun, easy, and satisfying build experience that starts from scratch. Plus, The QUBE 500's innovative packaging greatly reduces its transportation carbon footprint and overall environmental costs.</a:t>
            </a:r>
            <a:br>
              <a:rPr lang="en-US" sz="900" dirty="0">
                <a:latin typeface="Noto Sans" panose="020B0502040504020204"/>
                <a:cs typeface="Teko SemiBold" panose="02000000000000000000" pitchFamily="2" charset="0"/>
              </a:rPr>
            </a:br>
            <a:r>
              <a:rPr lang="en-US" sz="900" dirty="0">
                <a:latin typeface="Noto Sans" panose="020B0502040504020204"/>
                <a:cs typeface="Teko SemiBold" panose="02000000000000000000" pitchFamily="2" charset="0"/>
              </a:rPr>
              <a:t>From dual 280mm radiator slots and 8 fan locations to EATX support, this case has all you need for a modern build, </a:t>
            </a:r>
            <a:r>
              <a:rPr lang="en-US" altLang="zh-CN" sz="900" dirty="0">
                <a:latin typeface="Noto Sans" panose="020B0502040504020204"/>
                <a:cs typeface="Teko SemiBold" panose="02000000000000000000" pitchFamily="2" charset="0"/>
              </a:rPr>
              <a:t>A</a:t>
            </a:r>
            <a:r>
              <a:rPr lang="en-US" sz="900" dirty="0">
                <a:latin typeface="Noto Sans" panose="020B0502040504020204"/>
                <a:cs typeface="Teko SemiBold" panose="02000000000000000000" pitchFamily="2" charset="0"/>
              </a:rPr>
              <a:t>ll at a super compact size of just 33L.</a:t>
            </a:r>
            <a:br>
              <a:rPr lang="en-US" sz="900" dirty="0">
                <a:latin typeface="Noto Sans" panose="020B0502040504020204"/>
                <a:cs typeface="Teko SemiBold" panose="02000000000000000000" pitchFamily="2" charset="0"/>
              </a:rPr>
            </a:br>
            <a:r>
              <a:rPr lang="en-US" sz="900" dirty="0">
                <a:latin typeface="Noto Sans" panose="020B0502040504020204"/>
                <a:cs typeface="Teko SemiBold" panose="02000000000000000000" pitchFamily="2" charset="0"/>
              </a:rPr>
              <a:t>Due to the removable nature of the flat pack design, its super easy to open any panel, plug or unplug cables, and close it again without issue. This level of modularity is also great for customization, allowing you to adjust the case however you want to.</a:t>
            </a:r>
            <a:br>
              <a:rPr lang="en-US" sz="900" dirty="0">
                <a:latin typeface="Noto Sans" panose="020B0502040504020204"/>
                <a:cs typeface="Teko SemiBold" panose="02000000000000000000" pitchFamily="2" charset="0"/>
              </a:rPr>
            </a:br>
            <a:r>
              <a:rPr lang="en-US" sz="900" dirty="0">
                <a:latin typeface="Noto Sans" panose="020B0502040504020204"/>
                <a:cs typeface="Teko SemiBold" panose="02000000000000000000" pitchFamily="2" charset="0"/>
              </a:rPr>
              <a:t>We intend to create a change in the industry with the QUBE 500 by giving users an eco-friendly case solution that is easier to build, has all the specs you could want, and is </a:t>
            </a:r>
            <a:r>
              <a:rPr lang="en-US" altLang="zh-TW" sz="900" dirty="0">
                <a:latin typeface="Noto Sans" panose="020B0502040504020204"/>
                <a:cs typeface="Teko SemiBold" panose="02000000000000000000" pitchFamily="2" charset="0"/>
              </a:rPr>
              <a:t>highly </a:t>
            </a:r>
            <a:r>
              <a:rPr lang="en-US" sz="900" dirty="0">
                <a:latin typeface="Noto Sans" panose="020B0502040504020204"/>
                <a:cs typeface="Teko SemiBold" panose="02000000000000000000" pitchFamily="2" charset="0"/>
              </a:rPr>
              <a:t>customizable.</a:t>
            </a:r>
          </a:p>
          <a:p>
            <a:pPr marL="0" indent="0" fontAlgn="base">
              <a:buNone/>
            </a:pPr>
            <a:endParaRPr lang="en-US" altLang="zh-CN" sz="1000" dirty="0">
              <a:latin typeface="Noto Sans" panose="020B0502040504020204"/>
              <a:cs typeface="Teko SemiBold" panose="02000000000000000000" pitchFamily="2" charset="0"/>
            </a:endParaRPr>
          </a:p>
        </p:txBody>
      </p:sp>
      <p:sp>
        <p:nvSpPr>
          <p:cNvPr id="4" name="矩形 3"/>
          <p:cNvSpPr/>
          <p:nvPr/>
        </p:nvSpPr>
        <p:spPr>
          <a:xfrm>
            <a:off x="108223" y="4315872"/>
            <a:ext cx="4477754" cy="536557"/>
          </a:xfrm>
          <a:prstGeom prst="rect">
            <a:avLst/>
          </a:prstGeom>
        </p:spPr>
        <p:txBody>
          <a:bodyPr wrap="square">
            <a:spAutoFit/>
          </a:bodyPr>
          <a:lstStyle/>
          <a:p>
            <a:pPr>
              <a:lnSpc>
                <a:spcPts val="3830"/>
              </a:lnSpc>
            </a:pPr>
            <a:r>
              <a:rPr lang="en-US" altLang="zh-CN" sz="2800" b="1" spc="-100" dirty="0">
                <a:solidFill>
                  <a:srgbClr val="63C2C4"/>
                </a:solidFill>
                <a:latin typeface="Teko SemiBold" panose="02000000000000000000" pitchFamily="2" charset="0"/>
                <a:cs typeface="Teko SemiBold" panose="02000000000000000000" pitchFamily="2" charset="0"/>
              </a:rPr>
              <a:t>QUBE 500 FLATPACK</a:t>
            </a:r>
            <a:endParaRPr lang="en-US" altLang="zh-TW" sz="2800" b="1" spc="-100" dirty="0">
              <a:solidFill>
                <a:srgbClr val="63C2C4"/>
              </a:solidFill>
              <a:latin typeface="Teko SemiBold" panose="02000000000000000000" pitchFamily="2" charset="0"/>
              <a:cs typeface="Teko SemiBold"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48804349"/>
              </p:ext>
            </p:extLst>
          </p:nvPr>
        </p:nvGraphicFramePr>
        <p:xfrm>
          <a:off x="773030" y="5957151"/>
          <a:ext cx="1054100" cy="234950"/>
        </p:xfrm>
        <a:graphic>
          <a:graphicData uri="http://schemas.openxmlformats.org/drawingml/2006/table">
            <a:tbl>
              <a:tblPr/>
              <a:tblGrid>
                <a:gridCol w="1054100">
                  <a:extLst>
                    <a:ext uri="{9D8B030D-6E8A-4147-A177-3AD203B41FA5}">
                      <a16:colId xmlns:a16="http://schemas.microsoft.com/office/drawing/2014/main" val="210810580"/>
                    </a:ext>
                  </a:extLst>
                </a:gridCol>
              </a:tblGrid>
              <a:tr h="190500">
                <a:tc>
                  <a:txBody>
                    <a:bodyPr/>
                    <a:lstStyle/>
                    <a:p>
                      <a:pPr algn="ctr" fontAlgn="ctr"/>
                      <a:endParaRPr 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anchor="ctr">
                    <a:lnL>
                      <a:noFill/>
                    </a:lnL>
                    <a:lnR>
                      <a:noFill/>
                    </a:lnR>
                    <a:lnT>
                      <a:noFill/>
                    </a:lnT>
                    <a:lnB>
                      <a:noFill/>
                    </a:lnB>
                  </a:tcPr>
                </a:tc>
                <a:extLst>
                  <a:ext uri="{0D108BD9-81ED-4DB2-BD59-A6C34878D82A}">
                    <a16:rowId xmlns:a16="http://schemas.microsoft.com/office/drawing/2014/main" val="2121699"/>
                  </a:ext>
                </a:extLst>
              </a:tr>
            </a:tbl>
          </a:graphicData>
        </a:graphic>
      </p:graphicFrame>
      <p:sp>
        <p:nvSpPr>
          <p:cNvPr id="15" name="矩形 14">
            <a:extLst>
              <a:ext uri="{FF2B5EF4-FFF2-40B4-BE49-F238E27FC236}">
                <a16:creationId xmlns:a16="http://schemas.microsoft.com/office/drawing/2014/main" id="{F919F6C6-4069-F080-5EF4-F99A64BD3440}"/>
              </a:ext>
            </a:extLst>
          </p:cNvPr>
          <p:cNvSpPr/>
          <p:nvPr/>
        </p:nvSpPr>
        <p:spPr>
          <a:xfrm>
            <a:off x="2760482" y="9069063"/>
            <a:ext cx="1889125" cy="230832"/>
          </a:xfrm>
          <a:prstGeom prst="rect">
            <a:avLst/>
          </a:prstGeom>
        </p:spPr>
        <p:txBody>
          <a:bodyPr wrap="square">
            <a:spAutoFit/>
          </a:bodyPr>
          <a:lstStyle/>
          <a:p>
            <a:pPr algn="ctr">
              <a:spcBef>
                <a:spcPct val="0"/>
              </a:spcBef>
              <a:spcAft>
                <a:spcPct val="0"/>
              </a:spcAft>
            </a:pPr>
            <a:endParaRPr lang="en-US" altLang="en-US" sz="900" dirty="0">
              <a:solidFill>
                <a:schemeClr val="tx1">
                  <a:lumMod val="75000"/>
                  <a:lumOff val="25000"/>
                </a:schemeClr>
              </a:solidFill>
              <a:latin typeface="Noto Sans" pitchFamily="34" charset="0"/>
              <a:ea typeface="Meiryo" pitchFamily="34" charset="-128"/>
              <a:cs typeface="Meiryo" pitchFamily="34" charset="-128"/>
            </a:endParaRPr>
          </a:p>
        </p:txBody>
      </p:sp>
      <p:sp>
        <p:nvSpPr>
          <p:cNvPr id="17" name="矩形 16">
            <a:extLst>
              <a:ext uri="{FF2B5EF4-FFF2-40B4-BE49-F238E27FC236}">
                <a16:creationId xmlns:a16="http://schemas.microsoft.com/office/drawing/2014/main" id="{482F40EB-94B9-F3F2-A9CA-7F840827739E}"/>
              </a:ext>
            </a:extLst>
          </p:cNvPr>
          <p:cNvSpPr/>
          <p:nvPr/>
        </p:nvSpPr>
        <p:spPr>
          <a:xfrm>
            <a:off x="565873" y="8133790"/>
            <a:ext cx="2345062" cy="1115690"/>
          </a:xfrm>
          <a:prstGeom prst="rect">
            <a:avLst/>
          </a:prstGeom>
        </p:spPr>
        <p:txBody>
          <a:bodyPr wrap="square" lIns="91440" tIns="45720" rIns="91440" bIns="45720" anchor="t">
            <a:spAutoFit/>
          </a:bodyPr>
          <a:lstStyle/>
          <a:p>
            <a:pPr>
              <a:lnSpc>
                <a:spcPct val="150000"/>
              </a:lnSpc>
            </a:pPr>
            <a:r>
              <a:rPr lang="en-US" altLang="zh-CN" sz="1100" b="1" dirty="0">
                <a:latin typeface="Noto Sans" panose="020B0502040504020204" pitchFamily="34" charset="0"/>
                <a:ea typeface="Noto Sans" panose="020B0502040504020204" pitchFamily="34" charset="0"/>
                <a:cs typeface="Noto Sans" panose="020B0502040504020204" pitchFamily="34" charset="0"/>
              </a:rPr>
              <a:t>Fully modular</a:t>
            </a:r>
            <a:endParaRPr lang="zh-CN" altLang="en-US" sz="1100" b="1" dirty="0">
              <a:latin typeface="Noto Sans" panose="020B0502040504020204" pitchFamily="34" charset="0"/>
              <a:cs typeface="Noto Sans" panose="020B0502040504020204" pitchFamily="34" charset="0"/>
            </a:endParaRPr>
          </a:p>
          <a:p>
            <a:r>
              <a:rPr lang="en-US" altLang="zh-CN" sz="1000" dirty="0">
                <a:latin typeface="Noto Sans"/>
                <a:ea typeface="Noto Sans"/>
                <a:cs typeface="Noto Sans"/>
              </a:rPr>
              <a:t>Features modular panels that simplify and streamline the usual case prep process.</a:t>
            </a:r>
            <a:r>
              <a:rPr lang="en-US" sz="1000" dirty="0">
                <a:latin typeface="Noto Sans"/>
                <a:ea typeface="Noto Sans"/>
                <a:cs typeface="Noto Sans"/>
              </a:rPr>
              <a:t> Every panel is separately removable for easy maintenance.</a:t>
            </a:r>
            <a:endParaRPr lang="en-NL" sz="1000" dirty="0">
              <a:latin typeface="Noto Sans" panose="020B0502040504020204" pitchFamily="34" charset="0"/>
              <a:ea typeface="Noto Sans" panose="020B0502040504020204" pitchFamily="34" charset="0"/>
            </a:endParaRPr>
          </a:p>
        </p:txBody>
      </p:sp>
      <p:sp>
        <p:nvSpPr>
          <p:cNvPr id="18" name="矩形 17">
            <a:extLst>
              <a:ext uri="{FF2B5EF4-FFF2-40B4-BE49-F238E27FC236}">
                <a16:creationId xmlns:a16="http://schemas.microsoft.com/office/drawing/2014/main" id="{25B676F2-021C-A924-729E-12445D06EB85}"/>
              </a:ext>
            </a:extLst>
          </p:cNvPr>
          <p:cNvSpPr/>
          <p:nvPr/>
        </p:nvSpPr>
        <p:spPr>
          <a:xfrm>
            <a:off x="570058" y="6116586"/>
            <a:ext cx="2345064" cy="807913"/>
          </a:xfrm>
          <a:prstGeom prst="rect">
            <a:avLst/>
          </a:prstGeom>
        </p:spPr>
        <p:txBody>
          <a:bodyPr wrap="square" lIns="91440" tIns="45720" rIns="91440" bIns="45720" anchor="t">
            <a:spAutoFit/>
          </a:bodyPr>
          <a:lstStyle/>
          <a:p>
            <a:pPr>
              <a:lnSpc>
                <a:spcPct val="150000"/>
              </a:lnSpc>
            </a:pPr>
            <a:r>
              <a:rPr lang="en-US" altLang="zh-TW" sz="1100" b="1" dirty="0">
                <a:latin typeface="Noto Sans" panose="020B0502040504020204" pitchFamily="34" charset="0"/>
                <a:ea typeface="Noto Sans" panose="020B0502040504020204" pitchFamily="34" charset="0"/>
                <a:cs typeface="Noto Sans" panose="020B0502040504020204" pitchFamily="34" charset="0"/>
              </a:rPr>
              <a:t>Build as you unbox</a:t>
            </a:r>
            <a:endParaRPr lang="en-US" altLang="zh-TW" sz="1100" dirty="0">
              <a:latin typeface="Noto Sans" panose="020B0502040504020204" pitchFamily="34" charset="0"/>
              <a:ea typeface="Noto Sans" panose="020B0502040504020204" pitchFamily="34" charset="0"/>
              <a:cs typeface="Noto Sans" panose="020B0502040504020204" pitchFamily="34" charset="0"/>
            </a:endParaRPr>
          </a:p>
          <a:p>
            <a:r>
              <a:rPr lang="en-US" altLang="zh-TW" sz="1000" dirty="0">
                <a:latin typeface="Noto Sans"/>
                <a:ea typeface="Noto Sans"/>
                <a:cs typeface="Noto Sans"/>
              </a:rPr>
              <a:t>From the moment you open the box, the build begins with fun and easy step-by-step instructions.</a:t>
            </a:r>
            <a:endParaRPr lang="en-US" altLang="zh-TW" sz="1000" b="1" dirty="0">
              <a:latin typeface="Noto Sans"/>
              <a:ea typeface="Noto Sans"/>
              <a:cs typeface="Noto Sans"/>
            </a:endParaRPr>
          </a:p>
        </p:txBody>
      </p:sp>
      <p:sp>
        <p:nvSpPr>
          <p:cNvPr id="29" name="矩形 28">
            <a:extLst>
              <a:ext uri="{FF2B5EF4-FFF2-40B4-BE49-F238E27FC236}">
                <a16:creationId xmlns:a16="http://schemas.microsoft.com/office/drawing/2014/main" id="{EA41DC8E-B6A2-BB0D-9AF0-5F40AF13E97F}"/>
              </a:ext>
            </a:extLst>
          </p:cNvPr>
          <p:cNvSpPr/>
          <p:nvPr/>
        </p:nvSpPr>
        <p:spPr>
          <a:xfrm>
            <a:off x="4168069" y="5117290"/>
            <a:ext cx="2594282" cy="1105174"/>
          </a:xfrm>
          <a:prstGeom prst="rect">
            <a:avLst/>
          </a:prstGeom>
        </p:spPr>
        <p:txBody>
          <a:bodyPr wrap="square" lIns="91440" tIns="45720" rIns="91440" bIns="45720" anchor="t">
            <a:spAutoFit/>
          </a:bodyPr>
          <a:lstStyle/>
          <a:p>
            <a:pPr>
              <a:lnSpc>
                <a:spcPct val="107000"/>
              </a:lnSpc>
              <a:spcAft>
                <a:spcPts val="800"/>
              </a:spcAft>
            </a:pPr>
            <a:r>
              <a:rPr lang="en-US" sz="1100" b="1" dirty="0">
                <a:latin typeface="Noto Sans"/>
                <a:ea typeface="Noto Sans"/>
                <a:cs typeface="Noto Sans"/>
              </a:rPr>
              <a:t>Full-sized specs,</a:t>
            </a:r>
            <a:r>
              <a:rPr lang="zh-CN" altLang="en-US" sz="1100" b="1" dirty="0">
                <a:latin typeface="Noto Sans"/>
                <a:ea typeface="Noto Sans" panose="020B0502040504020204" pitchFamily="34" charset="0"/>
                <a:cs typeface="Noto Sans"/>
              </a:rPr>
              <a:t> p</a:t>
            </a:r>
            <a:r>
              <a:rPr lang="en-US" sz="1100" b="1" dirty="0">
                <a:latin typeface="Noto Sans"/>
                <a:ea typeface="Noto Sans"/>
                <a:cs typeface="Noto Sans"/>
              </a:rPr>
              <a:t>int-sized body</a:t>
            </a:r>
            <a:br>
              <a:rPr lang="en-US" sz="1100" b="1" dirty="0">
                <a:latin typeface="Noto Sans" panose="020B0502040504020204" pitchFamily="34" charset="0"/>
                <a:ea typeface="Noto Sans" panose="020B0502040504020204" pitchFamily="34" charset="0"/>
              </a:rPr>
            </a:br>
            <a:r>
              <a:rPr lang="en-US" sz="1000" dirty="0">
                <a:latin typeface="Noto Sans"/>
                <a:ea typeface="Noto Sans"/>
                <a:cs typeface="Noto Sans"/>
              </a:rPr>
              <a:t>Despite its compact size at 33L, the QUBE 500 can house almost anything you would expect from a larger case, from EATX Motherboards and the latest GPUs to dual 280mm radiators.</a:t>
            </a:r>
            <a:endParaRPr lang="en-NL" sz="1000" dirty="0">
              <a:latin typeface="Noto Sans"/>
              <a:ea typeface="Noto Sans"/>
              <a:cs typeface="Noto Sans"/>
            </a:endParaRPr>
          </a:p>
        </p:txBody>
      </p:sp>
      <p:sp>
        <p:nvSpPr>
          <p:cNvPr id="36" name="Rectangle 8">
            <a:extLst>
              <a:ext uri="{FF2B5EF4-FFF2-40B4-BE49-F238E27FC236}">
                <a16:creationId xmlns:a16="http://schemas.microsoft.com/office/drawing/2014/main" id="{4FC7D890-E5BA-C73C-CC2B-3514AB117E77}"/>
              </a:ext>
            </a:extLst>
          </p:cNvPr>
          <p:cNvSpPr/>
          <p:nvPr/>
        </p:nvSpPr>
        <p:spPr>
          <a:xfrm>
            <a:off x="2776200" y="9135390"/>
            <a:ext cx="2143323" cy="261610"/>
          </a:xfrm>
          <a:prstGeom prst="rect">
            <a:avLst/>
          </a:prstGeom>
        </p:spPr>
        <p:txBody>
          <a:bodyPr wrap="square">
            <a:spAutoFit/>
          </a:bodyPr>
          <a:lstStyle/>
          <a:p>
            <a:pPr>
              <a:spcBef>
                <a:spcPct val="0"/>
              </a:spcBef>
              <a:spcAft>
                <a:spcPct val="0"/>
              </a:spcAft>
            </a:pPr>
            <a:endParaRPr lang="zh-CN" altLang="en-US" sz="1100" dirty="0">
              <a:solidFill>
                <a:schemeClr val="tx1">
                  <a:lumMod val="75000"/>
                  <a:lumOff val="25000"/>
                </a:schemeClr>
              </a:solidFill>
              <a:latin typeface="Noto Sans" pitchFamily="34" charset="0"/>
              <a:ea typeface="Meiryo" pitchFamily="34" charset="-128"/>
              <a:cs typeface="Meiryo" pitchFamily="34" charset="-128"/>
            </a:endParaRPr>
          </a:p>
        </p:txBody>
      </p:sp>
      <p:sp>
        <p:nvSpPr>
          <p:cNvPr id="38" name="Rectangle 23">
            <a:extLst>
              <a:ext uri="{FF2B5EF4-FFF2-40B4-BE49-F238E27FC236}">
                <a16:creationId xmlns:a16="http://schemas.microsoft.com/office/drawing/2014/main" id="{1C539B0D-359F-7E2E-2DFE-0A5483C19C71}"/>
              </a:ext>
            </a:extLst>
          </p:cNvPr>
          <p:cNvSpPr/>
          <p:nvPr/>
        </p:nvSpPr>
        <p:spPr>
          <a:xfrm>
            <a:off x="565873" y="7156599"/>
            <a:ext cx="2345062" cy="977191"/>
          </a:xfrm>
          <a:prstGeom prst="rect">
            <a:avLst/>
          </a:prstGeom>
        </p:spPr>
        <p:txBody>
          <a:bodyPr wrap="square">
            <a:spAutoFit/>
          </a:bodyPr>
          <a:lstStyle/>
          <a:p>
            <a:pPr fontAlgn="base">
              <a:lnSpc>
                <a:spcPct val="150000"/>
              </a:lnSpc>
            </a:pPr>
            <a:r>
              <a:rPr lang="en-US" altLang="zh-TW" sz="1100" b="1" dirty="0">
                <a:latin typeface="Noto Sans" panose="020B0502040504020204" pitchFamily="34" charset="0"/>
                <a:ea typeface="Noto Sans" panose="020B0502040504020204" pitchFamily="34" charset="0"/>
                <a:cs typeface="Noto Sans" panose="020B0502040504020204" pitchFamily="34" charset="0"/>
              </a:rPr>
              <a:t>Highly customizable</a:t>
            </a:r>
            <a:endParaRPr lang="en-US" altLang="zh-CN" sz="1100" b="1" dirty="0">
              <a:solidFill>
                <a:schemeClr val="tx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pPr lvl="0" fontAlgn="base"/>
            <a:r>
              <a:rPr lang="en-US" altLang="zh-TW" sz="1000" dirty="0">
                <a:latin typeface="Noto Sans" panose="020B0502040504020204" pitchFamily="34" charset="0"/>
                <a:ea typeface="Noto Sans" panose="020B0502040504020204" pitchFamily="34" charset="0"/>
                <a:cs typeface="Noto Sans" panose="020B0502040504020204" pitchFamily="34" charset="0"/>
              </a:rPr>
              <a:t>An unprecedented level of customizability allows full creative expression.</a:t>
            </a:r>
          </a:p>
          <a:p>
            <a:pPr lvl="0" fontAlgn="base"/>
            <a:endParaRPr lang="en-US" altLang="zh-TW" sz="1100" dirty="0">
              <a:latin typeface="Noto Sans" panose="020B0502040504020204" pitchFamily="34" charset="0"/>
              <a:ea typeface="Noto Sans" panose="020B0502040504020204" pitchFamily="34" charset="0"/>
              <a:cs typeface="Noto Sans" panose="020B0502040504020204" pitchFamily="34" charset="0"/>
            </a:endParaRPr>
          </a:p>
        </p:txBody>
      </p:sp>
      <p:sp>
        <p:nvSpPr>
          <p:cNvPr id="43" name="Rectangle 27">
            <a:extLst>
              <a:ext uri="{FF2B5EF4-FFF2-40B4-BE49-F238E27FC236}">
                <a16:creationId xmlns:a16="http://schemas.microsoft.com/office/drawing/2014/main" id="{91A4040F-2D30-4DE0-562C-D281C0B0B436}"/>
              </a:ext>
            </a:extLst>
          </p:cNvPr>
          <p:cNvSpPr/>
          <p:nvPr/>
        </p:nvSpPr>
        <p:spPr>
          <a:xfrm>
            <a:off x="525260" y="5054632"/>
            <a:ext cx="2345063" cy="1115690"/>
          </a:xfrm>
          <a:prstGeom prst="rect">
            <a:avLst/>
          </a:prstGeom>
        </p:spPr>
        <p:txBody>
          <a:bodyPr wrap="square" lIns="91440" tIns="45720" rIns="91440" bIns="45720" anchor="t">
            <a:spAutoFit/>
          </a:bodyPr>
          <a:lstStyle/>
          <a:p>
            <a:pPr>
              <a:lnSpc>
                <a:spcPct val="150000"/>
              </a:lnSpc>
            </a:pPr>
            <a:r>
              <a:rPr lang="en-US" altLang="zh-TW" sz="1100" b="1" dirty="0">
                <a:latin typeface="Noto Sans" panose="020B0502040504020204" pitchFamily="34" charset="0"/>
                <a:ea typeface="Noto Sans" panose="020B0502040504020204" pitchFamily="34" charset="0"/>
                <a:cs typeface="Noto Sans" panose="020B0502040504020204" pitchFamily="34" charset="0"/>
              </a:rPr>
              <a:t>DIY for everyone</a:t>
            </a:r>
            <a:endParaRPr lang="en-US" altLang="zh-CN" sz="1100" b="1" dirty="0">
              <a:latin typeface="Noto Sans" panose="020B0502040504020204" pitchFamily="34" charset="0"/>
              <a:ea typeface="Noto Sans" panose="020B0502040504020204" pitchFamily="34" charset="0"/>
              <a:cs typeface="Noto Sans" panose="020B0502040504020204" pitchFamily="34" charset="0"/>
            </a:endParaRPr>
          </a:p>
          <a:p>
            <a:r>
              <a:rPr lang="en-US" altLang="zh-TW" sz="1000" dirty="0">
                <a:latin typeface="Noto Sans"/>
                <a:ea typeface="Noto Sans"/>
                <a:cs typeface="Noto Sans"/>
              </a:rPr>
              <a:t>An efficient and eco-friendly flat pack design allows for a fun and flexible build experience that both beginners and long-time builders can enjoy.</a:t>
            </a:r>
          </a:p>
        </p:txBody>
      </p:sp>
      <p:sp>
        <p:nvSpPr>
          <p:cNvPr id="44" name="文本框 43">
            <a:extLst>
              <a:ext uri="{FF2B5EF4-FFF2-40B4-BE49-F238E27FC236}">
                <a16:creationId xmlns:a16="http://schemas.microsoft.com/office/drawing/2014/main" id="{8D166686-F395-2B59-2186-B0606795185E}"/>
              </a:ext>
            </a:extLst>
          </p:cNvPr>
          <p:cNvSpPr txBox="1"/>
          <p:nvPr/>
        </p:nvSpPr>
        <p:spPr>
          <a:xfrm>
            <a:off x="4168069" y="6274239"/>
            <a:ext cx="2714143" cy="1269578"/>
          </a:xfrm>
          <a:prstGeom prst="rect">
            <a:avLst/>
          </a:prstGeom>
          <a:noFill/>
        </p:spPr>
        <p:txBody>
          <a:bodyPr wrap="square" lIns="91440" tIns="45720" rIns="91440" bIns="45720" anchor="t">
            <a:spAutoFit/>
          </a:bodyPr>
          <a:lstStyle/>
          <a:p>
            <a:pPr>
              <a:lnSpc>
                <a:spcPct val="150000"/>
              </a:lnSpc>
            </a:pPr>
            <a:r>
              <a:rPr lang="en-US" altLang="zh-CN" sz="1100" b="1" dirty="0">
                <a:latin typeface="Noto Sans" panose="020B0502040504020204" pitchFamily="34" charset="0"/>
                <a:ea typeface="Noto Sans" panose="020B0502040504020204" pitchFamily="34" charset="0"/>
                <a:cs typeface="Noto Sans" panose="020B0502040504020204" pitchFamily="34" charset="0"/>
              </a:rPr>
              <a:t>Color your way</a:t>
            </a:r>
            <a:endParaRPr lang="en-US" altLang="zh-CN" sz="1100" dirty="0">
              <a:latin typeface="Noto Sans" panose="020B0502040504020204" pitchFamily="34" charset="0"/>
              <a:ea typeface="Noto Sans" panose="020B0502040504020204" pitchFamily="34" charset="0"/>
              <a:cs typeface="Noto Sans" panose="020B0502040504020204" pitchFamily="34" charset="0"/>
            </a:endParaRPr>
          </a:p>
          <a:p>
            <a:r>
              <a:rPr lang="en-US" altLang="zh-TW" sz="1000" dirty="0">
                <a:latin typeface="Noto Sans" panose="020B0502040504020204" pitchFamily="34" charset="0"/>
                <a:ea typeface="Noto Sans" panose="020B0502040504020204" pitchFamily="34" charset="0"/>
              </a:rPr>
              <a:t>Fully express yourself with the multi-color Macaron edition. It includes two sets of extra panels, an extra handlebar and two accessory hooks. Because all the panels are modular you can create 3 different color cases or mix and match</a:t>
            </a:r>
            <a:r>
              <a:rPr lang="en-US" altLang="zh-TW" sz="1000" b="1" dirty="0">
                <a:latin typeface="Noto Sans" panose="020B0502040504020204" pitchFamily="34" charset="0"/>
                <a:ea typeface="Noto Sans" panose="020B0502040504020204" pitchFamily="34" charset="0"/>
              </a:rPr>
              <a:t>.</a:t>
            </a:r>
            <a:endParaRPr lang="en-US" altLang="zh-CN" sz="1000" b="1" dirty="0">
              <a:latin typeface="Noto Sans" panose="020B0502040504020204" pitchFamily="34" charset="0"/>
              <a:ea typeface="Noto Sans" panose="020B0502040504020204" pitchFamily="34" charset="0"/>
            </a:endParaRPr>
          </a:p>
        </p:txBody>
      </p:sp>
      <p:grpSp>
        <p:nvGrpSpPr>
          <p:cNvPr id="14" name="组合 13">
            <a:extLst>
              <a:ext uri="{FF2B5EF4-FFF2-40B4-BE49-F238E27FC236}">
                <a16:creationId xmlns:a16="http://schemas.microsoft.com/office/drawing/2014/main" id="{DDDC32B4-4CC1-1A21-A335-853C72CE5555}"/>
              </a:ext>
            </a:extLst>
          </p:cNvPr>
          <p:cNvGrpSpPr/>
          <p:nvPr/>
        </p:nvGrpSpPr>
        <p:grpSpPr>
          <a:xfrm>
            <a:off x="-452588" y="1245806"/>
            <a:ext cx="4381984" cy="2873553"/>
            <a:chOff x="3985356" y="6924499"/>
            <a:chExt cx="7076631" cy="4640609"/>
          </a:xfrm>
        </p:grpSpPr>
        <p:pic>
          <p:nvPicPr>
            <p:cNvPr id="13" name="图片 12" descr="图片包含 盒子, 桌子, 小, 监控&#10;&#10;描述已自动生成">
              <a:extLst>
                <a:ext uri="{FF2B5EF4-FFF2-40B4-BE49-F238E27FC236}">
                  <a16:creationId xmlns:a16="http://schemas.microsoft.com/office/drawing/2014/main" id="{2F2BAE4E-EF70-53B2-AE26-4AF8787DE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9023" y="6924499"/>
              <a:ext cx="3752964" cy="3752964"/>
            </a:xfrm>
            <a:prstGeom prst="rect">
              <a:avLst/>
            </a:prstGeom>
          </p:spPr>
        </p:pic>
        <p:pic>
          <p:nvPicPr>
            <p:cNvPr id="9" name="图片 8" descr="桌子上的微波炉&#10;&#10;低可信度描述已自动生成">
              <a:extLst>
                <a:ext uri="{FF2B5EF4-FFF2-40B4-BE49-F238E27FC236}">
                  <a16:creationId xmlns:a16="http://schemas.microsoft.com/office/drawing/2014/main" id="{E9D8A463-00D7-783A-8A41-BEBD068C51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8169" y="7056527"/>
              <a:ext cx="4045094" cy="4045094"/>
            </a:xfrm>
            <a:prstGeom prst="rect">
              <a:avLst/>
            </a:prstGeom>
          </p:spPr>
        </p:pic>
        <p:pic>
          <p:nvPicPr>
            <p:cNvPr id="11" name="图片 10" descr="电脑主机&#10;&#10;中度可信度描述已自动生成">
              <a:extLst>
                <a:ext uri="{FF2B5EF4-FFF2-40B4-BE49-F238E27FC236}">
                  <a16:creationId xmlns:a16="http://schemas.microsoft.com/office/drawing/2014/main" id="{94B306C9-A3DF-D506-406F-BA3CBE220A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5356" y="7228892"/>
              <a:ext cx="4336216" cy="4336216"/>
            </a:xfrm>
            <a:prstGeom prst="rect">
              <a:avLst/>
            </a:prstGeom>
          </p:spPr>
        </p:pic>
      </p:grpSp>
      <p:sp>
        <p:nvSpPr>
          <p:cNvPr id="2" name="文本框 1">
            <a:extLst>
              <a:ext uri="{FF2B5EF4-FFF2-40B4-BE49-F238E27FC236}">
                <a16:creationId xmlns:a16="http://schemas.microsoft.com/office/drawing/2014/main" id="{B655804D-6A7A-30B3-3A75-4CD35E651F70}"/>
              </a:ext>
            </a:extLst>
          </p:cNvPr>
          <p:cNvSpPr txBox="1"/>
          <p:nvPr/>
        </p:nvSpPr>
        <p:spPr>
          <a:xfrm>
            <a:off x="3564607" y="1140520"/>
            <a:ext cx="2207656" cy="461665"/>
          </a:xfrm>
          <a:prstGeom prst="rect">
            <a:avLst/>
          </a:prstGeom>
          <a:noFill/>
        </p:spPr>
        <p:txBody>
          <a:bodyPr wrap="none" rtlCol="0">
            <a:spAutoFit/>
          </a:bodyPr>
          <a:lstStyle/>
          <a:p>
            <a:r>
              <a:rPr lang="en-US" altLang="zh-CN" sz="2400" dirty="0">
                <a:latin typeface="Teko SemiBold" panose="02000000000000000000" pitchFamily="2" charset="0"/>
                <a:cs typeface="Teko SemiBold" panose="02000000000000000000" pitchFamily="2" charset="0"/>
              </a:rPr>
              <a:t>Create It Your Way</a:t>
            </a:r>
            <a:endParaRPr lang="zh-CN" altLang="en-US" sz="2400" dirty="0">
              <a:latin typeface="Teko SemiBold" panose="02000000000000000000" pitchFamily="2" charset="0"/>
              <a:cs typeface="Teko SemiBold" panose="02000000000000000000" pitchFamily="2" charset="0"/>
            </a:endParaRPr>
          </a:p>
        </p:txBody>
      </p:sp>
    </p:spTree>
    <p:extLst>
      <p:ext uri="{BB962C8B-B14F-4D97-AF65-F5344CB8AC3E}">
        <p14:creationId xmlns:p14="http://schemas.microsoft.com/office/powerpoint/2010/main" val="35674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Graphical user interface&#10;&#10;Description automatically generated">
            <a:extLst>
              <a:ext uri="{FF2B5EF4-FFF2-40B4-BE49-F238E27FC236}">
                <a16:creationId xmlns:a16="http://schemas.microsoft.com/office/drawing/2014/main" id="{78137F01-C874-3D69-59A7-BFC9A70EE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51" y="6872454"/>
            <a:ext cx="2055856" cy="2055856"/>
          </a:xfrm>
          <a:prstGeom prst="rect">
            <a:avLst/>
          </a:prstGeom>
        </p:spPr>
      </p:pic>
      <p:pic>
        <p:nvPicPr>
          <p:cNvPr id="29" name="Picture 28">
            <a:extLst>
              <a:ext uri="{FF2B5EF4-FFF2-40B4-BE49-F238E27FC236}">
                <a16:creationId xmlns:a16="http://schemas.microsoft.com/office/drawing/2014/main" id="{DF151DC2-22E1-ACAB-7E32-9B7EFB230E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161" y="3552879"/>
            <a:ext cx="2357381" cy="2357381"/>
          </a:xfrm>
          <a:prstGeom prst="rect">
            <a:avLst/>
          </a:prstGeom>
        </p:spPr>
      </p:pic>
      <p:sp>
        <p:nvSpPr>
          <p:cNvPr id="2" name="文本占位符 1">
            <a:extLst>
              <a:ext uri="{FF2B5EF4-FFF2-40B4-BE49-F238E27FC236}">
                <a16:creationId xmlns:a16="http://schemas.microsoft.com/office/drawing/2014/main" id="{7A108347-8F0D-37D4-ED0D-E335E7944DFF}"/>
              </a:ext>
            </a:extLst>
          </p:cNvPr>
          <p:cNvSpPr>
            <a:spLocks noGrp="1"/>
          </p:cNvSpPr>
          <p:nvPr>
            <p:ph type="body" sz="quarter" idx="10"/>
          </p:nvPr>
        </p:nvSpPr>
        <p:spPr/>
        <p:txBody>
          <a:bodyPr vert="horz" lIns="99569" tIns="49785" rIns="99569" bIns="49785" rtlCol="0" anchor="t">
            <a:noAutofit/>
          </a:bodyPr>
          <a:lstStyle/>
          <a:p>
            <a:r>
              <a:rPr lang="en-US" altLang="zh-CN" b="1" dirty="0">
                <a:latin typeface="Noto Sans"/>
                <a:ea typeface="宋体"/>
                <a:cs typeface="Noto Sans"/>
              </a:rPr>
              <a:t>Flat pack assembly</a:t>
            </a:r>
            <a:endParaRPr lang="zh-CN" altLang="en-US" b="1" dirty="0">
              <a:latin typeface="Noto Sans"/>
              <a:ea typeface="宋体"/>
              <a:cs typeface="Noto Sans"/>
            </a:endParaRPr>
          </a:p>
        </p:txBody>
      </p:sp>
      <p:sp>
        <p:nvSpPr>
          <p:cNvPr id="3" name="文本占位符 2">
            <a:extLst>
              <a:ext uri="{FF2B5EF4-FFF2-40B4-BE49-F238E27FC236}">
                <a16:creationId xmlns:a16="http://schemas.microsoft.com/office/drawing/2014/main" id="{7C4E8874-EF90-B166-9CC0-745C08855431}"/>
              </a:ext>
            </a:extLst>
          </p:cNvPr>
          <p:cNvSpPr>
            <a:spLocks noGrp="1"/>
          </p:cNvSpPr>
          <p:nvPr>
            <p:ph type="body" sz="quarter" idx="11"/>
          </p:nvPr>
        </p:nvSpPr>
        <p:spPr>
          <a:xfrm>
            <a:off x="684287" y="2686448"/>
            <a:ext cx="2304256" cy="1294134"/>
          </a:xfrm>
        </p:spPr>
        <p:txBody>
          <a:bodyPr vert="horz" lIns="99569" tIns="49785" rIns="99569" bIns="49785" rtlCol="0" anchor="t">
            <a:normAutofit lnSpcReduction="10000"/>
          </a:bodyPr>
          <a:lstStyle/>
          <a:p>
            <a:pPr fontAlgn="base"/>
            <a:r>
              <a:rPr lang="en-US" altLang="zh-CN" dirty="0">
                <a:solidFill>
                  <a:srgbClr val="000000"/>
                </a:solidFill>
                <a:latin typeface="Noto Sans"/>
                <a:ea typeface="Noto Sans"/>
                <a:cs typeface="Noto Sans"/>
              </a:rPr>
              <a:t>Besides the clear carbon footprint benefits flat pack assembly, we believe flat packing will provide a more fun and satisfying building experience that really focuses on doing it yourself. You wouldn’t want your model kit to be prebuilt, right?</a:t>
            </a:r>
            <a:endParaRPr lang="zh-CN" altLang="en-US" dirty="0">
              <a:latin typeface="Noto Sans"/>
              <a:cs typeface="Noto Sans"/>
            </a:endParaRPr>
          </a:p>
        </p:txBody>
      </p:sp>
      <p:sp>
        <p:nvSpPr>
          <p:cNvPr id="4" name="文本占位符 3">
            <a:extLst>
              <a:ext uri="{FF2B5EF4-FFF2-40B4-BE49-F238E27FC236}">
                <a16:creationId xmlns:a16="http://schemas.microsoft.com/office/drawing/2014/main" id="{20CF4A28-172D-5819-D3DB-0714142893EE}"/>
              </a:ext>
            </a:extLst>
          </p:cNvPr>
          <p:cNvSpPr>
            <a:spLocks noGrp="1"/>
          </p:cNvSpPr>
          <p:nvPr>
            <p:ph type="body" sz="quarter" idx="12"/>
          </p:nvPr>
        </p:nvSpPr>
        <p:spPr/>
        <p:txBody>
          <a:bodyPr vert="horz" lIns="99569" tIns="49785" rIns="99569" bIns="49785" rtlCol="0" anchor="t">
            <a:noAutofit/>
          </a:bodyPr>
          <a:lstStyle/>
          <a:p>
            <a:r>
              <a:rPr lang="en-US" altLang="zh-CN" b="1" dirty="0">
                <a:latin typeface="Noto Sans"/>
                <a:ea typeface="宋体"/>
                <a:cs typeface="Noto Sans"/>
              </a:rPr>
              <a:t>Built-in vertical GPU mount</a:t>
            </a:r>
            <a:endParaRPr lang="zh-CN" altLang="en-US" b="1" dirty="0">
              <a:latin typeface="Noto Sans"/>
              <a:ea typeface="宋体"/>
              <a:cs typeface="Noto Sans"/>
            </a:endParaRPr>
          </a:p>
        </p:txBody>
      </p:sp>
      <p:sp>
        <p:nvSpPr>
          <p:cNvPr id="5" name="文本占位符 4">
            <a:extLst>
              <a:ext uri="{FF2B5EF4-FFF2-40B4-BE49-F238E27FC236}">
                <a16:creationId xmlns:a16="http://schemas.microsoft.com/office/drawing/2014/main" id="{C7415988-EC39-4ED2-9B5F-1D9EADC82675}"/>
              </a:ext>
            </a:extLst>
          </p:cNvPr>
          <p:cNvSpPr>
            <a:spLocks noGrp="1"/>
          </p:cNvSpPr>
          <p:nvPr>
            <p:ph type="body" sz="quarter" idx="13"/>
          </p:nvPr>
        </p:nvSpPr>
        <p:spPr/>
        <p:txBody>
          <a:bodyPr vert="horz" lIns="99569" tIns="49785" rIns="99569" bIns="49785" rtlCol="0" anchor="t">
            <a:normAutofit/>
          </a:bodyPr>
          <a:lstStyle/>
          <a:p>
            <a:r>
              <a:rPr lang="en-US" altLang="zh-CN" dirty="0">
                <a:solidFill>
                  <a:srgbClr val="000000"/>
                </a:solidFill>
                <a:latin typeface="Noto Sans"/>
                <a:ea typeface="Noto Sans"/>
                <a:cs typeface="Noto Sans"/>
              </a:rPr>
              <a:t>Vertically mount</a:t>
            </a:r>
            <a:r>
              <a:rPr lang="en-US" altLang="zh-CN" sz="1000" b="0" i="0" dirty="0">
                <a:solidFill>
                  <a:srgbClr val="000000"/>
                </a:solidFill>
                <a:effectLst/>
                <a:latin typeface="Noto Sans"/>
                <a:ea typeface="Noto Sans"/>
                <a:cs typeface="Noto Sans"/>
              </a:rPr>
              <a:t> your GPU </a:t>
            </a:r>
            <a:r>
              <a:rPr lang="en-US" altLang="zh-CN" dirty="0">
                <a:solidFill>
                  <a:srgbClr val="000000"/>
                </a:solidFill>
                <a:latin typeface="Noto Sans"/>
                <a:ea typeface="Noto Sans"/>
                <a:cs typeface="Noto Sans"/>
              </a:rPr>
              <a:t>with the included bracket</a:t>
            </a:r>
            <a:r>
              <a:rPr lang="en-US" altLang="zh-CN" sz="1000" b="0" i="0" dirty="0">
                <a:solidFill>
                  <a:srgbClr val="000000"/>
                </a:solidFill>
                <a:effectLst/>
                <a:latin typeface="Noto Sans"/>
                <a:ea typeface="Noto Sans"/>
                <a:cs typeface="Noto Sans"/>
              </a:rPr>
              <a:t>. </a:t>
            </a:r>
            <a:r>
              <a:rPr lang="en-US" altLang="zh-CN" dirty="0">
                <a:solidFill>
                  <a:srgbClr val="000000"/>
                </a:solidFill>
                <a:latin typeface="Noto Sans"/>
                <a:ea typeface="Noto Sans"/>
                <a:cs typeface="Noto Sans"/>
              </a:rPr>
              <a:t>You can even adjust </a:t>
            </a:r>
            <a:r>
              <a:rPr lang="en-US" altLang="zh-CN" sz="1000" b="0" i="0" dirty="0">
                <a:solidFill>
                  <a:srgbClr val="000000"/>
                </a:solidFill>
                <a:effectLst/>
                <a:latin typeface="Noto Sans"/>
                <a:ea typeface="Noto Sans"/>
                <a:cs typeface="Noto Sans"/>
              </a:rPr>
              <a:t>the distance from the side panel</a:t>
            </a:r>
            <a:r>
              <a:rPr lang="en-US" altLang="zh-CN" dirty="0">
                <a:solidFill>
                  <a:srgbClr val="000000"/>
                </a:solidFill>
                <a:latin typeface="Noto Sans"/>
                <a:ea typeface="Noto Sans"/>
                <a:cs typeface="Noto Sans"/>
              </a:rPr>
              <a:t> to maintain good airflow.</a:t>
            </a:r>
            <a:endParaRPr lang="en-US" altLang="zh-CN" sz="1000" b="0" i="0" dirty="0">
              <a:solidFill>
                <a:srgbClr val="000000"/>
              </a:solidFill>
              <a:effectLst/>
              <a:latin typeface="Noto Sans"/>
              <a:ea typeface="Noto Sans"/>
              <a:cs typeface="Noto Sans"/>
            </a:endParaRPr>
          </a:p>
          <a:p>
            <a:endParaRPr lang="zh-CN" altLang="en-US" dirty="0"/>
          </a:p>
        </p:txBody>
      </p:sp>
      <p:sp>
        <p:nvSpPr>
          <p:cNvPr id="6" name="文本占位符 5">
            <a:extLst>
              <a:ext uri="{FF2B5EF4-FFF2-40B4-BE49-F238E27FC236}">
                <a16:creationId xmlns:a16="http://schemas.microsoft.com/office/drawing/2014/main" id="{A2C79BBD-9DAB-8B64-3712-309ADA52D2F7}"/>
              </a:ext>
            </a:extLst>
          </p:cNvPr>
          <p:cNvSpPr>
            <a:spLocks noGrp="1"/>
          </p:cNvSpPr>
          <p:nvPr>
            <p:ph type="body" sz="quarter" idx="14"/>
          </p:nvPr>
        </p:nvSpPr>
        <p:spPr>
          <a:xfrm>
            <a:off x="684287" y="5576965"/>
            <a:ext cx="2304256" cy="239319"/>
          </a:xfrm>
        </p:spPr>
        <p:txBody>
          <a:bodyPr vert="horz" lIns="99569" tIns="49785" rIns="99569" bIns="49785" rtlCol="0" anchor="t">
            <a:noAutofit/>
          </a:bodyPr>
          <a:lstStyle/>
          <a:p>
            <a:r>
              <a:rPr lang="en-US" altLang="zh-CN" b="1" dirty="0">
                <a:latin typeface="Noto Sans"/>
                <a:ea typeface="宋体"/>
                <a:cs typeface="Noto Sans"/>
              </a:rPr>
              <a:t>Modular design</a:t>
            </a:r>
            <a:endParaRPr lang="zh-CN" altLang="en-US" b="1" dirty="0"/>
          </a:p>
        </p:txBody>
      </p:sp>
      <p:sp>
        <p:nvSpPr>
          <p:cNvPr id="7" name="文本占位符 6">
            <a:extLst>
              <a:ext uri="{FF2B5EF4-FFF2-40B4-BE49-F238E27FC236}">
                <a16:creationId xmlns:a16="http://schemas.microsoft.com/office/drawing/2014/main" id="{CFCBD0CD-8314-F1BF-5AA2-9CBCD846ADD9}"/>
              </a:ext>
            </a:extLst>
          </p:cNvPr>
          <p:cNvSpPr>
            <a:spLocks noGrp="1"/>
          </p:cNvSpPr>
          <p:nvPr>
            <p:ph type="body" sz="quarter" idx="15"/>
          </p:nvPr>
        </p:nvSpPr>
        <p:spPr>
          <a:xfrm>
            <a:off x="678687" y="5771492"/>
            <a:ext cx="2304256" cy="1212610"/>
          </a:xfrm>
        </p:spPr>
        <p:txBody>
          <a:bodyPr vert="horz" lIns="99569" tIns="49785" rIns="99569" bIns="49785" rtlCol="0" anchor="t">
            <a:normAutofit lnSpcReduction="10000"/>
          </a:bodyPr>
          <a:lstStyle/>
          <a:p>
            <a:r>
              <a:rPr lang="en-US" altLang="zh-CN" sz="1000" b="0" i="0" dirty="0">
                <a:solidFill>
                  <a:srgbClr val="000000"/>
                </a:solidFill>
                <a:effectLst/>
                <a:latin typeface="Noto Sans"/>
                <a:ea typeface="Noto Sans"/>
                <a:cs typeface="Noto Sans"/>
              </a:rPr>
              <a:t>Modularity permeates </a:t>
            </a:r>
            <a:r>
              <a:rPr lang="en-US" altLang="zh-CN" dirty="0">
                <a:solidFill>
                  <a:srgbClr val="000000"/>
                </a:solidFill>
                <a:latin typeface="Noto Sans"/>
                <a:ea typeface="Noto Sans"/>
                <a:cs typeface="Noto Sans"/>
              </a:rPr>
              <a:t>the</a:t>
            </a:r>
            <a:r>
              <a:rPr lang="en-US" altLang="zh-CN" sz="1000" b="0" i="0" dirty="0">
                <a:solidFill>
                  <a:srgbClr val="000000"/>
                </a:solidFill>
                <a:effectLst/>
                <a:latin typeface="Noto Sans"/>
                <a:ea typeface="Noto Sans"/>
                <a:cs typeface="Noto Sans"/>
              </a:rPr>
              <a:t> whole design of the </a:t>
            </a:r>
            <a:r>
              <a:rPr lang="en-US" altLang="zh-CN" dirty="0">
                <a:solidFill>
                  <a:srgbClr val="000000"/>
                </a:solidFill>
                <a:latin typeface="Noto Sans"/>
                <a:ea typeface="Noto Sans"/>
                <a:cs typeface="Noto Sans"/>
              </a:rPr>
              <a:t>QUBE</a:t>
            </a:r>
            <a:r>
              <a:rPr lang="en-US" altLang="zh-CN" sz="1000" b="0" i="0" dirty="0">
                <a:solidFill>
                  <a:srgbClr val="000000"/>
                </a:solidFill>
                <a:effectLst/>
                <a:latin typeface="Noto Sans"/>
                <a:ea typeface="Noto Sans"/>
                <a:cs typeface="Noto Sans"/>
              </a:rPr>
              <a:t> 500. The outer panels can be exchanged or </a:t>
            </a:r>
            <a:r>
              <a:rPr lang="en-US" altLang="zh-CN" dirty="0">
                <a:solidFill>
                  <a:srgbClr val="000000"/>
                </a:solidFill>
                <a:latin typeface="Noto Sans"/>
                <a:ea typeface="Noto Sans"/>
                <a:cs typeface="Noto Sans"/>
              </a:rPr>
              <a:t>placed at the bottom of the case, the handlebar can be mounted on any of the corners, and you can even use the case in mirror </a:t>
            </a:r>
            <a:r>
              <a:rPr lang="en-US" altLang="zh-CN" dirty="0">
                <a:latin typeface="Noto Sans"/>
                <a:ea typeface="Noto Sans"/>
                <a:cs typeface="Noto Sans"/>
              </a:rPr>
              <a:t>or </a:t>
            </a:r>
            <a:r>
              <a:rPr lang="en-US" altLang="zh-CN" dirty="0" err="1">
                <a:latin typeface="Noto Sans"/>
                <a:ea typeface="Noto Sans"/>
                <a:cs typeface="Noto Sans"/>
              </a:rPr>
              <a:t>testbench</a:t>
            </a:r>
            <a:r>
              <a:rPr lang="en-US" altLang="zh-CN" dirty="0">
                <a:latin typeface="Noto Sans"/>
                <a:ea typeface="Noto Sans"/>
                <a:cs typeface="Noto Sans"/>
              </a:rPr>
              <a:t> </a:t>
            </a:r>
            <a:r>
              <a:rPr lang="en-US" altLang="zh-CN" dirty="0">
                <a:solidFill>
                  <a:srgbClr val="000000"/>
                </a:solidFill>
                <a:latin typeface="Noto Sans"/>
                <a:ea typeface="Noto Sans"/>
                <a:cs typeface="Noto Sans"/>
              </a:rPr>
              <a:t>mode.</a:t>
            </a:r>
            <a:endParaRPr lang="en-US" altLang="zh-CN" sz="1000" b="0" i="0" dirty="0">
              <a:solidFill>
                <a:srgbClr val="000000"/>
              </a:solidFill>
              <a:effectLst/>
              <a:latin typeface="Noto Sans"/>
              <a:ea typeface="Noto Sans"/>
              <a:cs typeface="Noto Sans"/>
            </a:endParaRPr>
          </a:p>
          <a:p>
            <a:endParaRPr lang="zh-CN" altLang="en-US" dirty="0"/>
          </a:p>
        </p:txBody>
      </p:sp>
      <p:sp>
        <p:nvSpPr>
          <p:cNvPr id="8" name="文本占位符 7">
            <a:extLst>
              <a:ext uri="{FF2B5EF4-FFF2-40B4-BE49-F238E27FC236}">
                <a16:creationId xmlns:a16="http://schemas.microsoft.com/office/drawing/2014/main" id="{C972D814-1E9F-2E7C-ED81-E8740CFD9147}"/>
              </a:ext>
            </a:extLst>
          </p:cNvPr>
          <p:cNvSpPr>
            <a:spLocks noGrp="1"/>
          </p:cNvSpPr>
          <p:nvPr>
            <p:ph type="body" sz="quarter" idx="16"/>
          </p:nvPr>
        </p:nvSpPr>
        <p:spPr>
          <a:xfrm>
            <a:off x="4356694" y="5683350"/>
            <a:ext cx="2520281" cy="269151"/>
          </a:xfrm>
        </p:spPr>
        <p:txBody>
          <a:bodyPr>
            <a:normAutofit fontScale="92500"/>
          </a:bodyPr>
          <a:lstStyle/>
          <a:p>
            <a:r>
              <a:rPr lang="en-US" altLang="zh-CN" b="1" dirty="0"/>
              <a:t>One of the most compact ATX cases</a:t>
            </a:r>
            <a:endParaRPr lang="zh-CN" altLang="en-US" b="1" dirty="0"/>
          </a:p>
        </p:txBody>
      </p:sp>
      <p:sp>
        <p:nvSpPr>
          <p:cNvPr id="9" name="文本占位符 8">
            <a:extLst>
              <a:ext uri="{FF2B5EF4-FFF2-40B4-BE49-F238E27FC236}">
                <a16:creationId xmlns:a16="http://schemas.microsoft.com/office/drawing/2014/main" id="{004E86AD-DFAB-E2F5-A3C1-FDA2FF954F2D}"/>
              </a:ext>
            </a:extLst>
          </p:cNvPr>
          <p:cNvSpPr>
            <a:spLocks noGrp="1"/>
          </p:cNvSpPr>
          <p:nvPr>
            <p:ph type="body" sz="quarter" idx="17"/>
          </p:nvPr>
        </p:nvSpPr>
        <p:spPr>
          <a:xfrm>
            <a:off x="4356695" y="5951905"/>
            <a:ext cx="2304256" cy="1092373"/>
          </a:xfrm>
        </p:spPr>
        <p:txBody>
          <a:bodyPr vert="horz" lIns="99569" tIns="49785" rIns="99569" bIns="49785" rtlCol="0" anchor="t">
            <a:normAutofit/>
          </a:bodyPr>
          <a:lstStyle/>
          <a:p>
            <a:r>
              <a:rPr lang="en-US" altLang="zh-CN" sz="1000" b="0" i="0" dirty="0">
                <a:effectLst/>
                <a:latin typeface="Noto Sans"/>
                <a:ea typeface="Noto Sans"/>
                <a:cs typeface="Noto Sans"/>
              </a:rPr>
              <a:t>The </a:t>
            </a:r>
            <a:r>
              <a:rPr lang="en-US" altLang="zh-CN" dirty="0">
                <a:latin typeface="Noto Sans"/>
                <a:ea typeface="Noto Sans"/>
                <a:cs typeface="Noto Sans"/>
              </a:rPr>
              <a:t>QUBE 500</a:t>
            </a:r>
            <a:r>
              <a:rPr lang="en-US" altLang="zh-CN" sz="1000" b="0" i="0" dirty="0">
                <a:effectLst/>
                <a:latin typeface="Noto Sans"/>
                <a:ea typeface="Noto Sans"/>
                <a:cs typeface="Noto Sans"/>
              </a:rPr>
              <a:t> </a:t>
            </a:r>
            <a:r>
              <a:rPr lang="en-US" altLang="zh-CN" dirty="0">
                <a:latin typeface="Noto Sans"/>
                <a:ea typeface="Noto Sans"/>
                <a:cs typeface="Noto Sans"/>
              </a:rPr>
              <a:t>is a highly compact ATX case at 33L. However, it include all the specs and features you’ve come to expect in larger cases.</a:t>
            </a:r>
            <a:endParaRPr lang="en-US" altLang="zh-CN" sz="1000" b="0" i="0" dirty="0">
              <a:effectLst/>
              <a:latin typeface="Noto Sans"/>
              <a:ea typeface="Noto Sans"/>
              <a:cs typeface="Noto Sans"/>
            </a:endParaRPr>
          </a:p>
          <a:p>
            <a:endParaRPr lang="zh-CN" altLang="en-US" dirty="0"/>
          </a:p>
        </p:txBody>
      </p:sp>
      <p:sp>
        <p:nvSpPr>
          <p:cNvPr id="10" name="文本占位符 9">
            <a:extLst>
              <a:ext uri="{FF2B5EF4-FFF2-40B4-BE49-F238E27FC236}">
                <a16:creationId xmlns:a16="http://schemas.microsoft.com/office/drawing/2014/main" id="{B7AAE3E3-F969-0130-0920-1CB57A785693}"/>
              </a:ext>
            </a:extLst>
          </p:cNvPr>
          <p:cNvSpPr>
            <a:spLocks noGrp="1"/>
          </p:cNvSpPr>
          <p:nvPr>
            <p:ph type="body" sz="quarter" idx="18"/>
          </p:nvPr>
        </p:nvSpPr>
        <p:spPr>
          <a:xfrm>
            <a:off x="684287" y="8735598"/>
            <a:ext cx="2304256" cy="239319"/>
          </a:xfrm>
        </p:spPr>
        <p:txBody>
          <a:bodyPr>
            <a:noAutofit/>
          </a:bodyPr>
          <a:lstStyle/>
          <a:p>
            <a:r>
              <a:rPr lang="en-US" altLang="zh-CN" b="1" dirty="0"/>
              <a:t>Great specs</a:t>
            </a:r>
            <a:endParaRPr lang="zh-CN" altLang="en-US" b="1" dirty="0"/>
          </a:p>
        </p:txBody>
      </p:sp>
      <p:sp>
        <p:nvSpPr>
          <p:cNvPr id="11" name="文本占位符 10">
            <a:extLst>
              <a:ext uri="{FF2B5EF4-FFF2-40B4-BE49-F238E27FC236}">
                <a16:creationId xmlns:a16="http://schemas.microsoft.com/office/drawing/2014/main" id="{7B678EE6-0899-CF0E-0DFD-79DA700F930B}"/>
              </a:ext>
            </a:extLst>
          </p:cNvPr>
          <p:cNvSpPr>
            <a:spLocks noGrp="1"/>
          </p:cNvSpPr>
          <p:nvPr>
            <p:ph type="body" sz="quarter" idx="19"/>
          </p:nvPr>
        </p:nvSpPr>
        <p:spPr>
          <a:xfrm>
            <a:off x="684287" y="8928311"/>
            <a:ext cx="2304256" cy="1092373"/>
          </a:xfrm>
        </p:spPr>
        <p:txBody>
          <a:bodyPr vert="horz" lIns="99569" tIns="49785" rIns="99569" bIns="49785" rtlCol="0" anchor="t">
            <a:normAutofit/>
          </a:bodyPr>
          <a:lstStyle/>
          <a:p>
            <a:r>
              <a:rPr lang="en-US" altLang="zh-CN" sz="1000" b="0" i="0" dirty="0">
                <a:effectLst/>
                <a:latin typeface="Noto Sans"/>
                <a:ea typeface="Noto Sans"/>
                <a:cs typeface="Noto Sans"/>
              </a:rPr>
              <a:t>Despite its small size the </a:t>
            </a:r>
            <a:r>
              <a:rPr lang="en-US" altLang="zh-CN" dirty="0">
                <a:latin typeface="Noto Sans"/>
                <a:ea typeface="Noto Sans"/>
                <a:cs typeface="Noto Sans"/>
              </a:rPr>
              <a:t>QUBE</a:t>
            </a:r>
            <a:r>
              <a:rPr lang="en-US" altLang="zh-CN" sz="1000" b="0" i="0" dirty="0">
                <a:effectLst/>
                <a:latin typeface="Noto Sans"/>
                <a:ea typeface="Noto Sans"/>
                <a:cs typeface="Noto Sans"/>
              </a:rPr>
              <a:t> 500 can house up to </a:t>
            </a:r>
            <a:r>
              <a:rPr lang="en-US" altLang="zh-CN" dirty="0">
                <a:latin typeface="Noto Sans"/>
                <a:ea typeface="Noto Sans"/>
                <a:cs typeface="Noto Sans"/>
              </a:rPr>
              <a:t>an EATX motherboard</a:t>
            </a:r>
            <a:r>
              <a:rPr lang="en-US" altLang="zh-CN" sz="1000" b="0" i="0" dirty="0">
                <a:effectLst/>
                <a:latin typeface="Noto Sans"/>
                <a:ea typeface="Noto Sans"/>
                <a:cs typeface="Noto Sans"/>
              </a:rPr>
              <a:t>, </a:t>
            </a:r>
            <a:r>
              <a:rPr lang="en-US" altLang="zh-CN" dirty="0">
                <a:latin typeface="Noto Sans"/>
                <a:ea typeface="Noto Sans"/>
                <a:cs typeface="Noto Sans"/>
              </a:rPr>
              <a:t>two </a:t>
            </a:r>
            <a:r>
              <a:rPr lang="en-US" altLang="zh-CN" sz="1000" b="0" i="0" dirty="0">
                <a:effectLst/>
                <a:latin typeface="Noto Sans"/>
                <a:ea typeface="Noto Sans"/>
                <a:cs typeface="Noto Sans"/>
              </a:rPr>
              <a:t>280mm </a:t>
            </a:r>
            <a:r>
              <a:rPr lang="en-US" altLang="zh-CN" dirty="0">
                <a:latin typeface="Noto Sans"/>
                <a:ea typeface="Noto Sans"/>
                <a:cs typeface="Noto Sans"/>
              </a:rPr>
              <a:t>radiators, up to 8 120mm fans, and is</a:t>
            </a:r>
            <a:r>
              <a:rPr lang="en-US" altLang="zh-CN" sz="1000" b="0" i="0" dirty="0">
                <a:effectLst/>
                <a:latin typeface="Noto Sans"/>
                <a:ea typeface="Noto Sans"/>
                <a:cs typeface="Noto Sans"/>
              </a:rPr>
              <a:t> compatible </a:t>
            </a:r>
            <a:r>
              <a:rPr lang="en-US" altLang="zh-CN" dirty="0">
                <a:latin typeface="Noto Sans"/>
                <a:ea typeface="Noto Sans"/>
                <a:cs typeface="Noto Sans"/>
              </a:rPr>
              <a:t>with</a:t>
            </a:r>
            <a:r>
              <a:rPr lang="en-US" altLang="zh-CN" sz="1000" b="0" i="0" dirty="0">
                <a:effectLst/>
                <a:latin typeface="Noto Sans"/>
                <a:ea typeface="Noto Sans"/>
                <a:cs typeface="Noto Sans"/>
              </a:rPr>
              <a:t> latest GPUs</a:t>
            </a:r>
            <a:r>
              <a:rPr lang="en-US" altLang="zh-CN" dirty="0">
                <a:latin typeface="Noto Sans"/>
                <a:ea typeface="Noto Sans"/>
                <a:cs typeface="Noto Sans"/>
              </a:rPr>
              <a:t>.</a:t>
            </a:r>
            <a:endParaRPr lang="en-US" altLang="zh-CN" sz="1000" b="1" i="0" dirty="0">
              <a:effectLst/>
              <a:latin typeface="Noto Sans"/>
              <a:ea typeface="Noto Sans"/>
              <a:cs typeface="Noto Sans"/>
            </a:endParaRPr>
          </a:p>
          <a:p>
            <a:endParaRPr lang="zh-CN" altLang="en-US" sz="1000" dirty="0">
              <a:latin typeface="Noto Sans" panose="020B0502040504020204" pitchFamily="34" charset="0"/>
              <a:cs typeface="Noto Sans" panose="020B0502040504020204" pitchFamily="34" charset="0"/>
            </a:endParaRPr>
          </a:p>
          <a:p>
            <a:endParaRPr lang="zh-CN" altLang="en-US" dirty="0"/>
          </a:p>
        </p:txBody>
      </p:sp>
      <p:sp>
        <p:nvSpPr>
          <p:cNvPr id="12" name="文本占位符 11">
            <a:extLst>
              <a:ext uri="{FF2B5EF4-FFF2-40B4-BE49-F238E27FC236}">
                <a16:creationId xmlns:a16="http://schemas.microsoft.com/office/drawing/2014/main" id="{DDF1A16D-7661-9AB1-72C1-78924763893F}"/>
              </a:ext>
            </a:extLst>
          </p:cNvPr>
          <p:cNvSpPr>
            <a:spLocks noGrp="1"/>
          </p:cNvSpPr>
          <p:nvPr>
            <p:ph type="body" sz="quarter" idx="20"/>
          </p:nvPr>
        </p:nvSpPr>
        <p:spPr>
          <a:xfrm>
            <a:off x="4356695" y="8730917"/>
            <a:ext cx="2304256" cy="239319"/>
          </a:xfrm>
        </p:spPr>
        <p:txBody>
          <a:bodyPr>
            <a:noAutofit/>
          </a:bodyPr>
          <a:lstStyle/>
          <a:p>
            <a:r>
              <a:rPr lang="en-US" altLang="zh-CN" b="1" dirty="0"/>
              <a:t>Customize and personalize</a:t>
            </a:r>
            <a:endParaRPr lang="zh-CN" altLang="en-US" b="1" dirty="0"/>
          </a:p>
        </p:txBody>
      </p:sp>
      <p:sp>
        <p:nvSpPr>
          <p:cNvPr id="13" name="文本占位符 12">
            <a:extLst>
              <a:ext uri="{FF2B5EF4-FFF2-40B4-BE49-F238E27FC236}">
                <a16:creationId xmlns:a16="http://schemas.microsoft.com/office/drawing/2014/main" id="{973182FA-9540-ABA3-BB13-13956387E7B0}"/>
              </a:ext>
            </a:extLst>
          </p:cNvPr>
          <p:cNvSpPr>
            <a:spLocks noGrp="1"/>
          </p:cNvSpPr>
          <p:nvPr>
            <p:ph type="body" sz="quarter" idx="21"/>
          </p:nvPr>
        </p:nvSpPr>
        <p:spPr>
          <a:xfrm>
            <a:off x="4356695" y="8928310"/>
            <a:ext cx="2520280" cy="1390394"/>
          </a:xfrm>
        </p:spPr>
        <p:txBody>
          <a:bodyPr vert="horz" lIns="99569" tIns="49785" rIns="99569" bIns="49785" rtlCol="0" anchor="t">
            <a:normAutofit/>
          </a:bodyPr>
          <a:lstStyle/>
          <a:p>
            <a:r>
              <a:rPr lang="en-US" altLang="zh-CN" dirty="0">
                <a:latin typeface="Noto Sans"/>
                <a:ea typeface="Noto Sans"/>
                <a:cs typeface="Noto Sans"/>
              </a:rPr>
              <a:t>The GEM mini cable manager and accessory hook</a:t>
            </a:r>
            <a:r>
              <a:rPr lang="en-US" altLang="zh-CN" b="1" dirty="0">
                <a:latin typeface="Noto Sans"/>
                <a:ea typeface="Noto Sans"/>
                <a:cs typeface="Noto Sans"/>
              </a:rPr>
              <a:t> </a:t>
            </a:r>
            <a:r>
              <a:rPr lang="en-US" altLang="zh-CN" dirty="0">
                <a:latin typeface="Noto Sans"/>
                <a:ea typeface="Noto Sans"/>
                <a:cs typeface="Noto Sans"/>
              </a:rPr>
              <a:t>(macaron edition only) will allow will </a:t>
            </a:r>
            <a:r>
              <a:rPr lang="en-US" altLang="zh-CN" b="0" i="0" dirty="0">
                <a:effectLst/>
                <a:latin typeface="Noto Sans"/>
                <a:ea typeface="Noto Sans"/>
                <a:cs typeface="Noto Sans"/>
              </a:rPr>
              <a:t>allow you to customize the </a:t>
            </a:r>
            <a:r>
              <a:rPr lang="en-US" altLang="zh-CN" dirty="0">
                <a:latin typeface="Noto Sans"/>
                <a:ea typeface="Noto Sans"/>
                <a:cs typeface="Noto Sans"/>
              </a:rPr>
              <a:t>QUBE</a:t>
            </a:r>
            <a:r>
              <a:rPr lang="en-US" altLang="zh-CN" b="0" i="0" dirty="0">
                <a:effectLst/>
                <a:latin typeface="Noto Sans"/>
                <a:ea typeface="Noto Sans"/>
                <a:cs typeface="Noto Sans"/>
              </a:rPr>
              <a:t> 500 to </a:t>
            </a:r>
            <a:r>
              <a:rPr lang="en-US" altLang="zh-CN" dirty="0">
                <a:latin typeface="Noto Sans"/>
                <a:ea typeface="Noto Sans"/>
                <a:cs typeface="Noto Sans"/>
              </a:rPr>
              <a:t>your liking</a:t>
            </a:r>
            <a:r>
              <a:rPr lang="en-US" altLang="zh-CN" b="0" i="0" dirty="0">
                <a:effectLst/>
                <a:latin typeface="Noto Sans"/>
                <a:ea typeface="Noto Sans"/>
                <a:cs typeface="Noto Sans"/>
              </a:rPr>
              <a:t>, but don’t stop </a:t>
            </a:r>
            <a:r>
              <a:rPr lang="en-US" altLang="zh-CN" dirty="0">
                <a:latin typeface="Noto Sans"/>
                <a:ea typeface="Noto Sans"/>
                <a:cs typeface="Noto Sans"/>
              </a:rPr>
              <a:t>there</a:t>
            </a:r>
            <a:r>
              <a:rPr lang="en-US" altLang="zh-CN" b="0" i="0" dirty="0">
                <a:effectLst/>
                <a:latin typeface="Noto Sans"/>
                <a:ea typeface="Noto Sans"/>
                <a:cs typeface="Noto Sans"/>
              </a:rPr>
              <a:t>. </a:t>
            </a:r>
            <a:r>
              <a:rPr lang="en-US" altLang="zh-CN" dirty="0">
                <a:latin typeface="Noto Sans"/>
                <a:ea typeface="Noto Sans"/>
                <a:cs typeface="Noto Sans"/>
              </a:rPr>
              <a:t>Really let</a:t>
            </a:r>
            <a:r>
              <a:rPr lang="en-US" altLang="zh-CN" b="0" i="0" dirty="0">
                <a:effectLst/>
                <a:latin typeface="Noto Sans"/>
                <a:ea typeface="Noto Sans"/>
                <a:cs typeface="Noto Sans"/>
              </a:rPr>
              <a:t> your creativity loose </a:t>
            </a:r>
            <a:r>
              <a:rPr lang="en-US" altLang="zh-CN" dirty="0">
                <a:latin typeface="Noto Sans"/>
                <a:ea typeface="Noto Sans"/>
                <a:cs typeface="Noto Sans"/>
              </a:rPr>
              <a:t>with</a:t>
            </a:r>
            <a:r>
              <a:rPr lang="en-US" altLang="zh-CN" b="0" i="0" dirty="0">
                <a:effectLst/>
                <a:latin typeface="Noto Sans"/>
                <a:ea typeface="Noto Sans"/>
                <a:cs typeface="Noto Sans"/>
              </a:rPr>
              <a:t> </a:t>
            </a:r>
            <a:r>
              <a:rPr lang="en-US" altLang="zh-CN" dirty="0">
                <a:latin typeface="Noto Sans"/>
                <a:ea typeface="Noto Sans"/>
                <a:cs typeface="Noto Sans"/>
              </a:rPr>
              <a:t>3D-printed,</a:t>
            </a:r>
            <a:r>
              <a:rPr lang="en-US" altLang="zh-CN" b="0" i="0" dirty="0">
                <a:effectLst/>
                <a:latin typeface="Noto Sans"/>
                <a:ea typeface="Noto Sans"/>
                <a:cs typeface="Noto Sans"/>
              </a:rPr>
              <a:t> </a:t>
            </a:r>
            <a:r>
              <a:rPr lang="en-US" altLang="zh-CN" dirty="0">
                <a:latin typeface="Noto Sans"/>
                <a:ea typeface="Noto Sans"/>
                <a:cs typeface="Noto Sans"/>
              </a:rPr>
              <a:t>community-driven</a:t>
            </a:r>
            <a:r>
              <a:rPr lang="en-US" altLang="zh-CN" b="0" i="0" dirty="0">
                <a:effectLst/>
                <a:latin typeface="Noto Sans"/>
                <a:ea typeface="Noto Sans"/>
                <a:cs typeface="Noto Sans"/>
              </a:rPr>
              <a:t> designs!</a:t>
            </a:r>
          </a:p>
          <a:p>
            <a:endParaRPr lang="zh-CN" altLang="en-US" dirty="0"/>
          </a:p>
        </p:txBody>
      </p:sp>
      <p:pic>
        <p:nvPicPr>
          <p:cNvPr id="18" name="Picture 17" descr="A picture containing electronics&#10;&#10;Description automatically generated">
            <a:extLst>
              <a:ext uri="{FF2B5EF4-FFF2-40B4-BE49-F238E27FC236}">
                <a16:creationId xmlns:a16="http://schemas.microsoft.com/office/drawing/2014/main" id="{4069E2FC-1893-F5F3-0220-12C9AC84D0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236"/>
          <a:stretch/>
        </p:blipFill>
        <p:spPr>
          <a:xfrm>
            <a:off x="634194" y="552534"/>
            <a:ext cx="2662338" cy="1890550"/>
          </a:xfrm>
          <a:prstGeom prst="rect">
            <a:avLst/>
          </a:prstGeom>
        </p:spPr>
      </p:pic>
      <p:pic>
        <p:nvPicPr>
          <p:cNvPr id="20" name="Picture 19">
            <a:extLst>
              <a:ext uri="{FF2B5EF4-FFF2-40B4-BE49-F238E27FC236}">
                <a16:creationId xmlns:a16="http://schemas.microsoft.com/office/drawing/2014/main" id="{6B612266-7B15-E421-28CC-D98CFF47FD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589" y="7146900"/>
            <a:ext cx="1485165" cy="1485165"/>
          </a:xfrm>
          <a:prstGeom prst="rect">
            <a:avLst/>
          </a:prstGeom>
        </p:spPr>
      </p:pic>
      <p:pic>
        <p:nvPicPr>
          <p:cNvPr id="22" name="Picture 21">
            <a:extLst>
              <a:ext uri="{FF2B5EF4-FFF2-40B4-BE49-F238E27FC236}">
                <a16:creationId xmlns:a16="http://schemas.microsoft.com/office/drawing/2014/main" id="{A0FD42D8-8875-60EC-51E2-872E5C5306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847" y="7146901"/>
            <a:ext cx="1485165" cy="1485165"/>
          </a:xfrm>
          <a:prstGeom prst="rect">
            <a:avLst/>
          </a:prstGeom>
        </p:spPr>
      </p:pic>
      <p:sp>
        <p:nvSpPr>
          <p:cNvPr id="26" name="文本占位符 6">
            <a:extLst>
              <a:ext uri="{FF2B5EF4-FFF2-40B4-BE49-F238E27FC236}">
                <a16:creationId xmlns:a16="http://schemas.microsoft.com/office/drawing/2014/main" id="{A32769B3-48DC-7813-EFB6-1DFA6EE0CEF4}"/>
              </a:ext>
            </a:extLst>
          </p:cNvPr>
          <p:cNvSpPr txBox="1">
            <a:spLocks/>
          </p:cNvSpPr>
          <p:nvPr/>
        </p:nvSpPr>
        <p:spPr>
          <a:xfrm>
            <a:off x="2233339" y="7105892"/>
            <a:ext cx="928972" cy="384657"/>
          </a:xfrm>
          <a:prstGeom prst="rect">
            <a:avLst/>
          </a:prstGeom>
        </p:spPr>
        <p:txBody>
          <a:bodyPr vert="horz" lIns="99569" tIns="49785" rIns="99569" bIns="49785" rtlCol="0">
            <a:noAutofit/>
          </a:bodyPr>
          <a:lstStyle>
            <a:lvl1pPr marL="0" indent="0" algn="l" defTabSz="995690" rtl="0" eaLnBrk="1" latinLnBrk="0" hangingPunct="1">
              <a:spcBef>
                <a:spcPct val="20000"/>
              </a:spcBef>
              <a:buFont typeface="Arial" panose="020B0604020202020204" pitchFamily="34" charset="0"/>
              <a:buNone/>
              <a:defRPr sz="1000" kern="1200">
                <a:solidFill>
                  <a:schemeClr val="tx1"/>
                </a:solidFill>
                <a:latin typeface="Noto Sans" panose="020B0502040504020204" pitchFamily="34" charset="0"/>
                <a:ea typeface="+mn-ea"/>
                <a:cs typeface="Noto Sans" panose="020B0502040504020204" pitchFamily="34" charset="0"/>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altLang="zh-CN" b="1" dirty="0">
                <a:solidFill>
                  <a:srgbClr val="000000"/>
                </a:solidFill>
                <a:ea typeface="Noto Sans" panose="020B0502040504020204" pitchFamily="34" charset="0"/>
              </a:rPr>
              <a:t>280mm</a:t>
            </a:r>
          </a:p>
          <a:p>
            <a:r>
              <a:rPr lang="en-US" altLang="zh-CN" b="1" dirty="0">
                <a:solidFill>
                  <a:srgbClr val="000000"/>
                </a:solidFill>
                <a:ea typeface="Noto Sans" panose="020B0502040504020204" pitchFamily="34" charset="0"/>
              </a:rPr>
              <a:t>Radiators</a:t>
            </a:r>
            <a:endParaRPr lang="zh-CN" altLang="en-US" dirty="0"/>
          </a:p>
        </p:txBody>
      </p:sp>
      <p:sp>
        <p:nvSpPr>
          <p:cNvPr id="27" name="文本占位符 6">
            <a:extLst>
              <a:ext uri="{FF2B5EF4-FFF2-40B4-BE49-F238E27FC236}">
                <a16:creationId xmlns:a16="http://schemas.microsoft.com/office/drawing/2014/main" id="{8F3BD933-853D-72F8-EE46-406491B71117}"/>
              </a:ext>
            </a:extLst>
          </p:cNvPr>
          <p:cNvSpPr txBox="1">
            <a:spLocks/>
          </p:cNvSpPr>
          <p:nvPr/>
        </p:nvSpPr>
        <p:spPr>
          <a:xfrm>
            <a:off x="2233338" y="7763299"/>
            <a:ext cx="1063193" cy="510411"/>
          </a:xfrm>
          <a:prstGeom prst="rect">
            <a:avLst/>
          </a:prstGeom>
        </p:spPr>
        <p:txBody>
          <a:bodyPr vert="horz" lIns="99569" tIns="49785" rIns="99569" bIns="49785" rtlCol="0">
            <a:noAutofit/>
          </a:bodyPr>
          <a:lstStyle>
            <a:lvl1pPr marL="0" indent="0" algn="l" defTabSz="995690" rtl="0" eaLnBrk="1" latinLnBrk="0" hangingPunct="1">
              <a:spcBef>
                <a:spcPct val="20000"/>
              </a:spcBef>
              <a:buFont typeface="Arial" panose="020B0604020202020204" pitchFamily="34" charset="0"/>
              <a:buNone/>
              <a:defRPr sz="1000" kern="1200">
                <a:solidFill>
                  <a:schemeClr val="tx1"/>
                </a:solidFill>
                <a:latin typeface="Noto Sans" panose="020B0502040504020204" pitchFamily="34" charset="0"/>
                <a:ea typeface="+mn-ea"/>
                <a:cs typeface="Noto Sans" panose="020B0502040504020204" pitchFamily="34" charset="0"/>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altLang="zh-CN" b="1" dirty="0">
                <a:solidFill>
                  <a:srgbClr val="000000"/>
                </a:solidFill>
                <a:ea typeface="Noto Sans" panose="020B0502040504020204" pitchFamily="34" charset="0"/>
              </a:rPr>
              <a:t>E-ATX</a:t>
            </a:r>
          </a:p>
          <a:p>
            <a:r>
              <a:rPr lang="en-US" altLang="zh-CN" b="1" dirty="0">
                <a:solidFill>
                  <a:srgbClr val="000000"/>
                </a:solidFill>
                <a:ea typeface="Noto Sans" panose="020B0502040504020204" pitchFamily="34" charset="0"/>
              </a:rPr>
              <a:t>Up to 280mm </a:t>
            </a:r>
            <a:endParaRPr lang="zh-CN" altLang="en-US" dirty="0"/>
          </a:p>
        </p:txBody>
      </p:sp>
      <p:pic>
        <p:nvPicPr>
          <p:cNvPr id="14" name="图片 13" descr="电脑主机&#10;&#10;中度可信度描述已自动生成">
            <a:extLst>
              <a:ext uri="{FF2B5EF4-FFF2-40B4-BE49-F238E27FC236}">
                <a16:creationId xmlns:a16="http://schemas.microsoft.com/office/drawing/2014/main" id="{E1FAE059-69C0-E424-815E-65974B899B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5047" y="1064316"/>
            <a:ext cx="1563139" cy="1563139"/>
          </a:xfrm>
          <a:prstGeom prst="rect">
            <a:avLst/>
          </a:prstGeom>
        </p:spPr>
      </p:pic>
      <p:pic>
        <p:nvPicPr>
          <p:cNvPr id="15" name="图片 14" descr="电脑主机&#10;&#10;低可信度描述已自动生成">
            <a:extLst>
              <a:ext uri="{FF2B5EF4-FFF2-40B4-BE49-F238E27FC236}">
                <a16:creationId xmlns:a16="http://schemas.microsoft.com/office/drawing/2014/main" id="{142AFB60-4437-2107-CBCC-E6401905F7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2460" y="3375921"/>
            <a:ext cx="2808312" cy="2808312"/>
          </a:xfrm>
          <a:prstGeom prst="rect">
            <a:avLst/>
          </a:prstGeom>
        </p:spPr>
      </p:pic>
    </p:spTree>
    <p:extLst>
      <p:ext uri="{BB962C8B-B14F-4D97-AF65-F5344CB8AC3E}">
        <p14:creationId xmlns:p14="http://schemas.microsoft.com/office/powerpoint/2010/main" val="134306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48583" y="3402484"/>
            <a:ext cx="936104" cy="400110"/>
          </a:xfrm>
          <a:prstGeom prst="rect">
            <a:avLst/>
          </a:prstGeom>
          <a:noFill/>
        </p:spPr>
        <p:txBody>
          <a:bodyPr wrap="square" rtlCol="0">
            <a:spAutoFit/>
          </a:bodyPr>
          <a:lstStyle/>
          <a:p>
            <a:endParaRPr lang="zh-TW" altLang="en-US" dirty="0"/>
          </a:p>
        </p:txBody>
      </p:sp>
      <p:graphicFrame>
        <p:nvGraphicFramePr>
          <p:cNvPr id="7" name="Table 8">
            <a:extLst>
              <a:ext uri="{FF2B5EF4-FFF2-40B4-BE49-F238E27FC236}">
                <a16:creationId xmlns:a16="http://schemas.microsoft.com/office/drawing/2014/main" id="{AD2CBA06-4A93-4C03-B14F-968E14EE1462}"/>
              </a:ext>
            </a:extLst>
          </p:cNvPr>
          <p:cNvGraphicFramePr>
            <a:graphicFrameLocks noGrp="1"/>
          </p:cNvGraphicFramePr>
          <p:nvPr>
            <p:extLst>
              <p:ext uri="{D42A27DB-BD31-4B8C-83A1-F6EECF244321}">
                <p14:modId xmlns:p14="http://schemas.microsoft.com/office/powerpoint/2010/main" val="3829561380"/>
              </p:ext>
            </p:extLst>
          </p:nvPr>
        </p:nvGraphicFramePr>
        <p:xfrm>
          <a:off x="233189" y="738187"/>
          <a:ext cx="7128792" cy="7452231"/>
        </p:xfrm>
        <a:graphic>
          <a:graphicData uri="http://schemas.openxmlformats.org/drawingml/2006/table">
            <a:tbl>
              <a:tblPr bandRow="1">
                <a:tableStyleId>{073A0DAA-6AF3-43AB-8588-CEC1D06C72B9}</a:tableStyleId>
              </a:tblPr>
              <a:tblGrid>
                <a:gridCol w="1332803">
                  <a:extLst>
                    <a:ext uri="{9D8B030D-6E8A-4147-A177-3AD203B41FA5}">
                      <a16:colId xmlns:a16="http://schemas.microsoft.com/office/drawing/2014/main" val="20000"/>
                    </a:ext>
                  </a:extLst>
                </a:gridCol>
                <a:gridCol w="1245389">
                  <a:extLst>
                    <a:ext uri="{9D8B030D-6E8A-4147-A177-3AD203B41FA5}">
                      <a16:colId xmlns:a16="http://schemas.microsoft.com/office/drawing/2014/main" val="3890979175"/>
                    </a:ext>
                  </a:extLst>
                </a:gridCol>
                <a:gridCol w="1347180">
                  <a:extLst>
                    <a:ext uri="{9D8B030D-6E8A-4147-A177-3AD203B41FA5}">
                      <a16:colId xmlns:a16="http://schemas.microsoft.com/office/drawing/2014/main" val="385729717"/>
                    </a:ext>
                  </a:extLst>
                </a:gridCol>
                <a:gridCol w="1470308">
                  <a:extLst>
                    <a:ext uri="{9D8B030D-6E8A-4147-A177-3AD203B41FA5}">
                      <a16:colId xmlns:a16="http://schemas.microsoft.com/office/drawing/2014/main" val="4272038590"/>
                    </a:ext>
                  </a:extLst>
                </a:gridCol>
                <a:gridCol w="1733112">
                  <a:extLst>
                    <a:ext uri="{9D8B030D-6E8A-4147-A177-3AD203B41FA5}">
                      <a16:colId xmlns:a16="http://schemas.microsoft.com/office/drawing/2014/main" val="3000010920"/>
                    </a:ext>
                  </a:extLst>
                </a:gridCol>
              </a:tblGrid>
              <a:tr h="374072">
                <a:tc gridSpan="2">
                  <a:txBody>
                    <a:bodyPr/>
                    <a:lstStyle/>
                    <a:p>
                      <a:pPr>
                        <a:lnSpc>
                          <a:spcPct val="100000"/>
                        </a:lnSpc>
                        <a:spcAft>
                          <a:spcPts val="0"/>
                        </a:spcAft>
                      </a:pPr>
                      <a:r>
                        <a:rPr lang="en-US" sz="900" b="1" kern="0" dirty="0">
                          <a:solidFill>
                            <a:schemeClr val="tx1"/>
                          </a:solidFill>
                          <a:effectLst/>
                          <a:latin typeface="Noto Sans" panose="020B0502040504020204"/>
                          <a:ea typeface="+mn-ea"/>
                        </a:rPr>
                        <a:t>Product Name</a:t>
                      </a:r>
                      <a:r>
                        <a:rPr lang="en-US" sz="900" b="1" kern="100" dirty="0">
                          <a:solidFill>
                            <a:schemeClr val="tx1"/>
                          </a:solidFill>
                          <a:effectLst/>
                          <a:latin typeface="Noto Sans" panose="020B0502040504020204"/>
                          <a:ea typeface="+mn-ea"/>
                        </a:rPr>
                        <a:t> </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a:txBody>
                    <a:bodyPr/>
                    <a:lstStyle/>
                    <a:p>
                      <a:pPr algn="ctr"/>
                      <a:r>
                        <a:rPr lang="en-US" altLang="zh-TW" sz="900" b="1" kern="1200" dirty="0">
                          <a:solidFill>
                            <a:schemeClr val="tx1"/>
                          </a:solidFill>
                          <a:effectLst/>
                          <a:latin typeface="Noto Sans" panose="020B0502040504020204"/>
                          <a:ea typeface="+mn-ea"/>
                          <a:cs typeface="+mn-cs"/>
                        </a:rPr>
                        <a:t>QUBE 500 Flatpack</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en-US" altLang="zh-TW" sz="900" b="1" kern="1200" dirty="0">
                          <a:solidFill>
                            <a:schemeClr val="tx1"/>
                          </a:solidFill>
                          <a:effectLst/>
                          <a:latin typeface="Noto Sans" panose="020B0502040504020204"/>
                          <a:ea typeface="+mn-ea"/>
                          <a:cs typeface="+mn-cs"/>
                        </a:rPr>
                        <a:t>QUBE 500 Flatpack White </a:t>
                      </a:r>
                      <a:endParaRPr lang="en-US" alt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en-US" altLang="zh-TW" sz="900" b="1" kern="1200" dirty="0">
                          <a:solidFill>
                            <a:schemeClr val="tx1"/>
                          </a:solidFill>
                          <a:effectLst/>
                          <a:latin typeface="Noto Sans" panose="020B0502040504020204"/>
                          <a:ea typeface="+mn-ea"/>
                          <a:cs typeface="+mn-cs"/>
                        </a:rPr>
                        <a:t>QUBE 500 Flatpack Macaron Edition</a:t>
                      </a:r>
                      <a:endParaRPr lang="en-US" alt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extLst>
                  <a:ext uri="{0D108BD9-81ED-4DB2-BD59-A6C34878D82A}">
                    <a16:rowId xmlns:a16="http://schemas.microsoft.com/office/drawing/2014/main" val="10000"/>
                  </a:ext>
                </a:extLst>
              </a:tr>
              <a:tr h="197145">
                <a:tc gridSpan="2">
                  <a:txBody>
                    <a:bodyPr/>
                    <a:lstStyle/>
                    <a:p>
                      <a:pPr>
                        <a:lnSpc>
                          <a:spcPct val="100000"/>
                        </a:lnSpc>
                        <a:spcAft>
                          <a:spcPts val="0"/>
                        </a:spcAft>
                      </a:pPr>
                      <a:r>
                        <a:rPr lang="nl-NL" altLang="zh-TW" sz="900" b="1" kern="100" dirty="0">
                          <a:solidFill>
                            <a:schemeClr val="tx1"/>
                          </a:solidFill>
                          <a:effectLst/>
                          <a:latin typeface="Noto Sans" panose="020B0502040504020204"/>
                          <a:ea typeface="+mn-ea"/>
                        </a:rPr>
                        <a:t>Product Number</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a:txBody>
                    <a:bodyPr/>
                    <a:lstStyle/>
                    <a:p>
                      <a:pPr algn="ctr"/>
                      <a:r>
                        <a:rPr lang="en-US" altLang="zh-TW" sz="900" kern="1200" dirty="0">
                          <a:solidFill>
                            <a:schemeClr val="tx1"/>
                          </a:solidFill>
                          <a:effectLst/>
                          <a:latin typeface="Noto Sans" panose="020B0502040504020204"/>
                          <a:ea typeface="+mn-ea"/>
                          <a:cs typeface="+mn-cs"/>
                        </a:rPr>
                        <a:t>Q500-KGNN-S00</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r>
                        <a:rPr lang="en-US" altLang="zh-TW" sz="900" kern="1200" dirty="0">
                          <a:solidFill>
                            <a:schemeClr val="tx1"/>
                          </a:solidFill>
                          <a:effectLst/>
                          <a:latin typeface="Noto Sans" panose="020B0502040504020204"/>
                          <a:ea typeface="+mn-ea"/>
                          <a:cs typeface="+mn-cs"/>
                        </a:rPr>
                        <a:t>Q500-WGNN-S00</a:t>
                      </a:r>
                      <a:endParaRPr lang="zh-TW" altLang="en-US" sz="900" b="0" dirty="0">
                        <a:solidFill>
                          <a:schemeClr val="tx1"/>
                        </a:solidFill>
                        <a:latin typeface="Noto Sans" panose="020B0502040504020204"/>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lang="en-US" altLang="zh-TW" sz="900" kern="1200" dirty="0">
                          <a:solidFill>
                            <a:schemeClr val="tx1"/>
                          </a:solidFill>
                          <a:effectLst/>
                          <a:latin typeface="Noto Sans" panose="020B0502040504020204"/>
                          <a:ea typeface="+mn-ea"/>
                          <a:cs typeface="+mn-cs"/>
                        </a:rPr>
                        <a:t>Q500-</a:t>
                      </a:r>
                      <a:r>
                        <a:rPr lang="en-US" altLang="zh-CN" sz="900" kern="1200" dirty="0">
                          <a:solidFill>
                            <a:schemeClr val="tx1"/>
                          </a:solidFill>
                          <a:effectLst/>
                          <a:latin typeface="Noto Sans" panose="020B0502040504020204"/>
                          <a:ea typeface="+mn-ea"/>
                          <a:cs typeface="+mn-cs"/>
                        </a:rPr>
                        <a:t>D</a:t>
                      </a:r>
                      <a:r>
                        <a:rPr lang="en-US" altLang="zh-TW" sz="900" kern="1200" dirty="0">
                          <a:solidFill>
                            <a:schemeClr val="tx1"/>
                          </a:solidFill>
                          <a:effectLst/>
                          <a:latin typeface="Noto Sans" panose="020B0502040504020204"/>
                          <a:ea typeface="+mn-ea"/>
                          <a:cs typeface="+mn-cs"/>
                        </a:rPr>
                        <a:t>GNN-S00</a:t>
                      </a:r>
                      <a:endParaRPr lang="zh-TW" altLang="en-US" sz="900" b="0" dirty="0">
                        <a:solidFill>
                          <a:schemeClr val="tx1"/>
                        </a:solidFill>
                        <a:latin typeface="Noto Sans" panose="020B0502040504020204"/>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187037">
                <a:tc gridSpan="2">
                  <a:txBody>
                    <a:bodyPr/>
                    <a:lstStyle/>
                    <a:p>
                      <a:pPr>
                        <a:lnSpc>
                          <a:spcPct val="100000"/>
                        </a:lnSpc>
                        <a:spcAft>
                          <a:spcPts val="0"/>
                        </a:spcAft>
                      </a:pPr>
                      <a:r>
                        <a:rPr lang="en-US" sz="900" b="1" kern="100" dirty="0">
                          <a:solidFill>
                            <a:schemeClr val="tx1"/>
                          </a:solidFill>
                          <a:effectLst/>
                          <a:latin typeface="Noto Sans" panose="020B0502040504020204"/>
                          <a:ea typeface="+mn-ea"/>
                        </a:rPr>
                        <a:t>Exterior Color</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a:txBody>
                    <a:bodyPr/>
                    <a:lstStyle/>
                    <a:p>
                      <a:pPr algn="ctr"/>
                      <a:r>
                        <a:rPr lang="en-US" altLang="zh-CN" sz="900" b="0" dirty="0">
                          <a:solidFill>
                            <a:schemeClr val="tx1"/>
                          </a:solidFill>
                          <a:latin typeface="Noto Sans" panose="020B0502040504020204"/>
                          <a:ea typeface="+mn-ea"/>
                        </a:rPr>
                        <a:t>Black</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a:txBody>
                    <a:bodyPr/>
                    <a:lstStyle/>
                    <a:p>
                      <a:pPr algn="ctr">
                        <a:lnSpc>
                          <a:spcPct val="100000"/>
                        </a:lnSpc>
                        <a:spcAft>
                          <a:spcPts val="0"/>
                        </a:spcAft>
                      </a:pPr>
                      <a:r>
                        <a:rPr lang="en-US" altLang="zh-TW" sz="900" b="0" kern="100" dirty="0">
                          <a:solidFill>
                            <a:schemeClr val="tx1"/>
                          </a:solidFill>
                          <a:effectLst/>
                          <a:latin typeface="Noto Sans" panose="020B0502040504020204"/>
                          <a:ea typeface="+mn-ea"/>
                          <a:cs typeface="Verdana" panose="020B0604030504040204" pitchFamily="34" charset="0"/>
                        </a:rPr>
                        <a:t>White</a:t>
                      </a: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a:txBody>
                    <a:bodyPr/>
                    <a:lstStyle/>
                    <a:p>
                      <a:pPr algn="ctr">
                        <a:lnSpc>
                          <a:spcPct val="100000"/>
                        </a:lnSpc>
                        <a:spcAft>
                          <a:spcPts val="0"/>
                        </a:spcAft>
                      </a:pPr>
                      <a:r>
                        <a:rPr lang="en-US" altLang="zh-CN" sz="900" b="0" kern="1200" dirty="0">
                          <a:solidFill>
                            <a:schemeClr val="tx1"/>
                          </a:solidFill>
                          <a:effectLst/>
                          <a:latin typeface="Noto Sans" panose="020B0502040504020204"/>
                          <a:ea typeface="+mn-ea"/>
                          <a:cs typeface="+mn-cs"/>
                        </a:rPr>
                        <a:t>3x set: M</a:t>
                      </a:r>
                      <a:r>
                        <a:rPr lang="en-US" altLang="zh-TW" sz="900" b="0" kern="1200" dirty="0">
                          <a:solidFill>
                            <a:schemeClr val="tx1"/>
                          </a:solidFill>
                          <a:effectLst/>
                          <a:latin typeface="Noto Sans" panose="020B0502040504020204"/>
                          <a:ea typeface="+mn-ea"/>
                          <a:cs typeface="+mn-cs"/>
                        </a:rPr>
                        <a:t>int, Pink, </a:t>
                      </a:r>
                      <a:r>
                        <a:rPr lang="en-US" altLang="zh-CN" sz="900" b="0" kern="1200" dirty="0">
                          <a:solidFill>
                            <a:schemeClr val="tx1"/>
                          </a:solidFill>
                          <a:effectLst/>
                          <a:latin typeface="Noto Sans" panose="020B0502040504020204"/>
                          <a:ea typeface="+mn-ea"/>
                          <a:cs typeface="+mn-cs"/>
                        </a:rPr>
                        <a:t>C</a:t>
                      </a:r>
                      <a:r>
                        <a:rPr lang="en-US" altLang="zh-TW" sz="900" b="0" kern="1200" dirty="0">
                          <a:solidFill>
                            <a:schemeClr val="tx1"/>
                          </a:solidFill>
                          <a:effectLst/>
                          <a:latin typeface="Noto Sans" panose="020B0502040504020204"/>
                          <a:ea typeface="+mn-ea"/>
                          <a:cs typeface="+mn-cs"/>
                        </a:rPr>
                        <a:t>ream</a:t>
                      </a:r>
                      <a:endParaRPr 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extLst>
                  <a:ext uri="{0D108BD9-81ED-4DB2-BD59-A6C34878D82A}">
                    <a16:rowId xmlns:a16="http://schemas.microsoft.com/office/drawing/2014/main" val="10002"/>
                  </a:ext>
                </a:extLst>
              </a:tr>
              <a:tr h="161394">
                <a:tc rowSpan="2">
                  <a:txBody>
                    <a:bodyPr/>
                    <a:lstStyle/>
                    <a:p>
                      <a:pPr>
                        <a:lnSpc>
                          <a:spcPct val="100000"/>
                        </a:lnSpc>
                        <a:spcAft>
                          <a:spcPts val="0"/>
                        </a:spcAft>
                      </a:pPr>
                      <a:r>
                        <a:rPr lang="en-US" sz="900" b="1" kern="100" dirty="0">
                          <a:solidFill>
                            <a:schemeClr val="tx1"/>
                          </a:solidFill>
                          <a:effectLst/>
                          <a:latin typeface="Noto Sans" panose="020B0502040504020204"/>
                          <a:ea typeface="+mn-ea"/>
                        </a:rPr>
                        <a:t>Materials</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sz="900" b="1" dirty="0">
                          <a:solidFill>
                            <a:schemeClr val="tx1"/>
                          </a:solidFill>
                          <a:latin typeface="Noto Sans" panose="020B0502040504020204"/>
                          <a:ea typeface="+mn-ea"/>
                        </a:rPr>
                        <a:t>Exterior</a:t>
                      </a: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3">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900" b="0" dirty="0">
                          <a:solidFill>
                            <a:schemeClr val="tx1"/>
                          </a:solidFill>
                          <a:latin typeface="Noto Sans" panose="020B0502040504020204"/>
                          <a:ea typeface="+mn-ea"/>
                        </a:rPr>
                        <a:t>Steel, Plastic, TG</a:t>
                      </a: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187037">
                <a:tc vMerge="1">
                  <a:txBody>
                    <a:bodyPr/>
                    <a:lstStyle/>
                    <a:p>
                      <a:pPr>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900" b="1" kern="100" dirty="0">
                          <a:solidFill>
                            <a:schemeClr val="tx1"/>
                          </a:solidFill>
                          <a:effectLst/>
                          <a:latin typeface="Noto Sans" panose="020B0502040504020204"/>
                          <a:ea typeface="+mn-ea"/>
                          <a:cs typeface="Verdana" panose="020B0604030504040204" pitchFamily="34" charset="0"/>
                        </a:rPr>
                        <a:t>Left Side Panel</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3">
                  <a:txBody>
                    <a:bodyPr/>
                    <a:lstStyle/>
                    <a:p>
                      <a:pPr algn="l"/>
                      <a:r>
                        <a:rPr lang="en-US" altLang="zh-CN" sz="900" b="0" dirty="0">
                          <a:solidFill>
                            <a:schemeClr val="tx1"/>
                          </a:solidFill>
                          <a:latin typeface="Noto Sans" panose="020B0502040504020204"/>
                          <a:ea typeface="+mn-ea"/>
                        </a:rPr>
                        <a:t>Grey</a:t>
                      </a:r>
                      <a:r>
                        <a:rPr lang="en-US" altLang="zh-CN" sz="900" b="0" baseline="0" dirty="0">
                          <a:solidFill>
                            <a:schemeClr val="tx1"/>
                          </a:solidFill>
                          <a:latin typeface="Noto Sans" panose="020B0502040504020204"/>
                          <a:ea typeface="+mn-ea"/>
                        </a:rPr>
                        <a:t> </a:t>
                      </a:r>
                      <a:r>
                        <a:rPr lang="en-US" altLang="zh-TW" sz="900" b="0" dirty="0">
                          <a:solidFill>
                            <a:schemeClr val="tx1"/>
                          </a:solidFill>
                          <a:latin typeface="Noto Sans" panose="020B0502040504020204"/>
                          <a:ea typeface="+mn-ea"/>
                        </a:rPr>
                        <a:t>TG + Steel</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r h="187037">
                <a:tc rowSpan="2">
                  <a:txBody>
                    <a:bodyPr/>
                    <a:lstStyle/>
                    <a:p>
                      <a:pPr>
                        <a:lnSpc>
                          <a:spcPct val="100000"/>
                        </a:lnSpc>
                        <a:spcAft>
                          <a:spcPts val="0"/>
                        </a:spcAft>
                      </a:pPr>
                      <a:r>
                        <a:rPr lang="en-US" sz="900" b="1" kern="100" dirty="0">
                          <a:solidFill>
                            <a:schemeClr val="tx1"/>
                          </a:solidFill>
                          <a:effectLst/>
                          <a:latin typeface="Noto Sans" panose="020B0502040504020204"/>
                          <a:ea typeface="+mn-ea"/>
                        </a:rPr>
                        <a:t>Dimensions</a:t>
                      </a:r>
                    </a:p>
                    <a:p>
                      <a:pPr marL="0" marR="0" lvl="0" indent="0" algn="l" defTabSz="417899" rtl="0" eaLnBrk="1" fontAlgn="auto" latinLnBrk="0" hangingPunct="1">
                        <a:lnSpc>
                          <a:spcPct val="100000"/>
                        </a:lnSpc>
                        <a:spcBef>
                          <a:spcPts val="0"/>
                        </a:spcBef>
                        <a:spcAft>
                          <a:spcPts val="0"/>
                        </a:spcAft>
                        <a:buClrTx/>
                        <a:buSzTx/>
                        <a:buFontTx/>
                        <a:buNone/>
                        <a:tabLst/>
                        <a:defRPr/>
                      </a:pPr>
                      <a:r>
                        <a:rPr lang="en-US" sz="900" b="1" kern="100" dirty="0">
                          <a:solidFill>
                            <a:schemeClr val="tx1"/>
                          </a:solidFill>
                          <a:effectLst/>
                          <a:latin typeface="Noto Sans" panose="020B0502040504020204"/>
                          <a:ea typeface="+mn-ea"/>
                        </a:rPr>
                        <a:t>(L x W x H)</a:t>
                      </a: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900" b="1" kern="100" dirty="0">
                          <a:solidFill>
                            <a:schemeClr val="tx1"/>
                          </a:solidFill>
                          <a:effectLst/>
                          <a:latin typeface="Noto Sans" panose="020B0502040504020204"/>
                          <a:ea typeface="+mn-ea"/>
                          <a:cs typeface="+mn-cs"/>
                        </a:rPr>
                        <a:t>Incl. </a:t>
                      </a:r>
                      <a:r>
                        <a:rPr lang="en-US" altLang="zh-TW" sz="900" b="1" kern="100" baseline="0" dirty="0">
                          <a:solidFill>
                            <a:schemeClr val="tx1"/>
                          </a:solidFill>
                          <a:effectLst/>
                          <a:latin typeface="Noto Sans" panose="020B0502040504020204"/>
                          <a:ea typeface="+mn-ea"/>
                          <a:cs typeface="+mn-cs"/>
                        </a:rPr>
                        <a:t>Protrusions</a:t>
                      </a:r>
                      <a:endParaRPr lang="zh-TW" altLang="en-US"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gridSpan="3">
                  <a:txBody>
                    <a:bodyPr/>
                    <a:lstStyle/>
                    <a:p>
                      <a:pPr algn="l"/>
                      <a:r>
                        <a:rPr lang="en-US" altLang="zh-TW" sz="900" b="0" dirty="0">
                          <a:solidFill>
                            <a:schemeClr val="tx1"/>
                          </a:solidFill>
                          <a:latin typeface="Noto Sans" panose="020B0502040504020204"/>
                          <a:ea typeface="+mn-ea"/>
                        </a:rPr>
                        <a:t>406 x 231 x 415mm</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281831">
                <a:tc vMerge="1">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endParaRPr lang="zh-TW" altLang="en-US"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900" b="1" kern="100" baseline="0" dirty="0">
                          <a:solidFill>
                            <a:schemeClr val="tx1"/>
                          </a:solidFill>
                          <a:effectLst/>
                          <a:latin typeface="Noto Sans" panose="020B0502040504020204"/>
                          <a:ea typeface="+mn-ea"/>
                        </a:rPr>
                        <a:t>excl. Protrusions</a:t>
                      </a:r>
                      <a:endParaRPr lang="zh-TW" altLang="en-US"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gridSpan="3">
                  <a:txBody>
                    <a:bodyPr/>
                    <a:lstStyle/>
                    <a:p>
                      <a:pPr algn="l"/>
                      <a:r>
                        <a:rPr lang="en-US" altLang="zh-TW" sz="900" b="0" dirty="0">
                          <a:solidFill>
                            <a:schemeClr val="tx1"/>
                          </a:solidFill>
                          <a:latin typeface="Noto Sans" panose="020B0502040504020204"/>
                          <a:ea typeface="+mn-ea"/>
                        </a:rPr>
                        <a:t>380 x 231 x 381mm</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1"/>
                  </a:ext>
                </a:extLst>
              </a:tr>
              <a:tr h="187328">
                <a:tc gridSpan="2">
                  <a:txBody>
                    <a:bodyPr/>
                    <a:lstStyle/>
                    <a:p>
                      <a:pPr>
                        <a:lnSpc>
                          <a:spcPct val="100000"/>
                        </a:lnSpc>
                        <a:spcAft>
                          <a:spcPts val="0"/>
                        </a:spcAft>
                      </a:pPr>
                      <a:r>
                        <a:rPr lang="en-US" altLang="zh-TW" sz="900" b="1" kern="100" dirty="0">
                          <a:solidFill>
                            <a:schemeClr val="tx1"/>
                          </a:solidFill>
                          <a:effectLst/>
                          <a:latin typeface="Noto Sans" panose="020B0502040504020204"/>
                          <a:ea typeface="+mn-ea"/>
                          <a:cs typeface="Verdana" panose="020B0604030504040204" pitchFamily="34" charset="0"/>
                        </a:rPr>
                        <a:t>Volume (Liters</a:t>
                      </a:r>
                      <a:r>
                        <a:rPr lang="en-US" altLang="zh-TW" sz="900" b="1" kern="100" baseline="0" dirty="0">
                          <a:solidFill>
                            <a:schemeClr val="tx1"/>
                          </a:solidFill>
                          <a:effectLst/>
                          <a:latin typeface="Noto Sans" panose="020B0502040504020204"/>
                          <a:ea typeface="+mn-ea"/>
                          <a:cs typeface="Verdana" panose="020B0604030504040204" pitchFamily="34" charset="0"/>
                        </a:rPr>
                        <a:t> E</a:t>
                      </a:r>
                      <a:r>
                        <a:rPr lang="en-US" altLang="zh-TW" sz="900" b="1" kern="100" dirty="0">
                          <a:solidFill>
                            <a:schemeClr val="tx1"/>
                          </a:solidFill>
                          <a:effectLst/>
                          <a:latin typeface="Noto Sans" panose="020B0502040504020204"/>
                          <a:ea typeface="+mn-ea"/>
                          <a:cs typeface="Verdana" panose="020B0604030504040204" pitchFamily="34" charset="0"/>
                        </a:rPr>
                        <a:t>xcl.</a:t>
                      </a:r>
                      <a:r>
                        <a:rPr lang="en-US" altLang="zh-TW" sz="900" b="1" kern="100" baseline="0" dirty="0">
                          <a:solidFill>
                            <a:schemeClr val="tx1"/>
                          </a:solidFill>
                          <a:effectLst/>
                          <a:latin typeface="Noto Sans" panose="020B0502040504020204"/>
                          <a:ea typeface="+mn-ea"/>
                          <a:cs typeface="Verdana" panose="020B0604030504040204" pitchFamily="34" charset="0"/>
                        </a:rPr>
                        <a:t> P</a:t>
                      </a:r>
                      <a:r>
                        <a:rPr lang="en-US" altLang="zh-TW" sz="900" b="1" kern="100" dirty="0">
                          <a:solidFill>
                            <a:schemeClr val="tx1"/>
                          </a:solidFill>
                          <a:effectLst/>
                          <a:latin typeface="Noto Sans" panose="020B0502040504020204"/>
                          <a:ea typeface="+mn-ea"/>
                          <a:cs typeface="Verdana" panose="020B0604030504040204" pitchFamily="34" charset="0"/>
                        </a:rPr>
                        <a:t>rotrusions)</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gridSpan="3">
                  <a:txBody>
                    <a:bodyPr/>
                    <a:lstStyle/>
                    <a:p>
                      <a:pPr algn="l"/>
                      <a:r>
                        <a:rPr lang="en-US" altLang="zh-TW" sz="900" b="0" dirty="0">
                          <a:solidFill>
                            <a:schemeClr val="tx1"/>
                          </a:solidFill>
                          <a:latin typeface="Noto Sans" panose="020B0502040504020204"/>
                          <a:ea typeface="+mn-ea"/>
                        </a:rPr>
                        <a:t>33.44 </a:t>
                      </a:r>
                      <a:r>
                        <a:rPr lang="en-US" altLang="zh-CN" sz="900" b="0" dirty="0">
                          <a:solidFill>
                            <a:schemeClr val="tx1"/>
                          </a:solidFill>
                          <a:latin typeface="Noto Sans" panose="020B0502040504020204"/>
                          <a:ea typeface="+mn-ea"/>
                        </a:rPr>
                        <a:t>L</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3"/>
                  </a:ext>
                </a:extLst>
              </a:tr>
              <a:tr h="161394">
                <a:tc gridSpan="2">
                  <a:txBody>
                    <a:bodyPr/>
                    <a:lstStyle/>
                    <a:p>
                      <a:pPr>
                        <a:lnSpc>
                          <a:spcPct val="100000"/>
                        </a:lnSpc>
                        <a:spcAft>
                          <a:spcPts val="0"/>
                        </a:spcAft>
                      </a:pPr>
                      <a:r>
                        <a:rPr lang="en-US" sz="900" b="1" kern="100" dirty="0">
                          <a:solidFill>
                            <a:schemeClr val="tx1"/>
                          </a:solidFill>
                          <a:effectLst/>
                          <a:latin typeface="Noto Sans" panose="020B0502040504020204"/>
                          <a:ea typeface="+mn-ea"/>
                        </a:rPr>
                        <a:t>Motherboard Support</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gridSpan="3">
                  <a:txBody>
                    <a:bodyPr/>
                    <a:lstStyle/>
                    <a:p>
                      <a:pPr algn="l"/>
                      <a:r>
                        <a:rPr lang="en-US" altLang="zh-TW" sz="900" b="0" dirty="0">
                          <a:solidFill>
                            <a:schemeClr val="tx1"/>
                          </a:solidFill>
                          <a:latin typeface="Noto Sans" panose="020B0502040504020204"/>
                          <a:ea typeface="+mn-ea"/>
                        </a:rPr>
                        <a:t>ITX / Micro ATX / ATX / E-ATX (Width up to 296mm w/ SFX PSU, up to 273 w/ ATX PSU)</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161394">
                <a:tc gridSpan="2">
                  <a:txBody>
                    <a:bodyPr/>
                    <a:lstStyle/>
                    <a:p>
                      <a:pPr>
                        <a:lnSpc>
                          <a:spcPct val="100000"/>
                        </a:lnSpc>
                        <a:spcAft>
                          <a:spcPts val="0"/>
                        </a:spcAft>
                      </a:pPr>
                      <a:r>
                        <a:rPr lang="en-US" sz="900" b="1" kern="100" dirty="0">
                          <a:solidFill>
                            <a:schemeClr val="tx1"/>
                          </a:solidFill>
                          <a:effectLst/>
                          <a:latin typeface="Noto Sans" panose="020B0502040504020204"/>
                          <a:ea typeface="+mn-ea"/>
                        </a:rPr>
                        <a:t>Expansion Slots</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gridSpan="3">
                  <a:txBody>
                    <a:bodyPr/>
                    <a:lstStyle/>
                    <a:p>
                      <a:pPr algn="l"/>
                      <a:r>
                        <a:rPr lang="en-US" altLang="zh-TW" sz="900" b="0" dirty="0">
                          <a:solidFill>
                            <a:schemeClr val="tx1"/>
                          </a:solidFill>
                          <a:latin typeface="Noto Sans" panose="020B0502040504020204"/>
                          <a:ea typeface="+mn-ea"/>
                        </a:rPr>
                        <a:t>7</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r h="161394">
                <a:tc rowSpan="3">
                  <a:txBody>
                    <a:bodyPr/>
                    <a:lstStyle/>
                    <a:p>
                      <a:pPr>
                        <a:lnSpc>
                          <a:spcPct val="100000"/>
                        </a:lnSpc>
                        <a:spcAft>
                          <a:spcPts val="0"/>
                        </a:spcAft>
                      </a:pPr>
                      <a:r>
                        <a:rPr lang="en-US" sz="900" b="1" kern="100" dirty="0">
                          <a:solidFill>
                            <a:schemeClr val="tx1"/>
                          </a:solidFill>
                          <a:effectLst/>
                          <a:latin typeface="Noto Sans" panose="020B0502040504020204"/>
                          <a:ea typeface="+mn-ea"/>
                        </a:rPr>
                        <a:t>Drive Bays</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a:txBody>
                    <a:bodyPr/>
                    <a:lstStyle/>
                    <a:p>
                      <a:pPr>
                        <a:lnSpc>
                          <a:spcPct val="100000"/>
                        </a:lnSpc>
                        <a:spcAft>
                          <a:spcPts val="0"/>
                        </a:spcAft>
                      </a:pPr>
                      <a:r>
                        <a:rPr lang="en-US" sz="900" b="1" kern="100" dirty="0">
                          <a:solidFill>
                            <a:schemeClr val="tx1"/>
                          </a:solidFill>
                          <a:effectLst/>
                          <a:latin typeface="Noto Sans" panose="020B0502040504020204"/>
                          <a:ea typeface="+mn-ea"/>
                        </a:rPr>
                        <a:t>5.25“ ODD</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gridSpan="3">
                  <a:txBody>
                    <a:bodyPr/>
                    <a:lstStyle/>
                    <a:p>
                      <a:pPr algn="l"/>
                      <a:r>
                        <a:rPr lang="en-US" altLang="zh-CN" sz="900" b="0" dirty="0">
                          <a:solidFill>
                            <a:schemeClr val="tx1"/>
                          </a:solidFill>
                          <a:latin typeface="Noto Sans" panose="020B0502040504020204"/>
                          <a:ea typeface="+mn-ea"/>
                        </a:rPr>
                        <a:t>N/A</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201210">
                <a:tc vMerge="1">
                  <a:txBody>
                    <a:bodyPr/>
                    <a:lstStyle/>
                    <a:p>
                      <a:endParaRPr lang="en-US"/>
                    </a:p>
                  </a:txBody>
                  <a:tcPr/>
                </a:tc>
                <a:tc>
                  <a:txBody>
                    <a:bodyPr/>
                    <a:lstStyle/>
                    <a:p>
                      <a:pPr>
                        <a:lnSpc>
                          <a:spcPct val="100000"/>
                        </a:lnSpc>
                        <a:spcAft>
                          <a:spcPts val="0"/>
                        </a:spcAft>
                      </a:pPr>
                      <a:r>
                        <a:rPr lang="en-US" altLang="zh-TW" sz="900" b="1" kern="100" dirty="0">
                          <a:solidFill>
                            <a:schemeClr val="tx1"/>
                          </a:solidFill>
                          <a:effectLst/>
                          <a:latin typeface="Noto Sans" panose="020B0502040504020204"/>
                          <a:ea typeface="+mn-ea"/>
                          <a:cs typeface="Verdana" panose="020B0604030504040204" pitchFamily="34" charset="0"/>
                        </a:rPr>
                        <a:t>3.5” HDD</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gridSpan="3">
                  <a:txBody>
                    <a:bodyPr/>
                    <a:lstStyle/>
                    <a:p>
                      <a:pPr algn="l"/>
                      <a:r>
                        <a:rPr lang="en-US" altLang="zh-TW" sz="900" b="0" strike="noStrike" dirty="0">
                          <a:solidFill>
                            <a:schemeClr val="tx1"/>
                          </a:solidFill>
                          <a:latin typeface="Noto Sans" panose="020B0502040504020204"/>
                          <a:ea typeface="+mn-ea"/>
                        </a:rPr>
                        <a:t>Max. 4x 3.5” HDD</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5"/>
                  </a:ext>
                </a:extLst>
              </a:tr>
              <a:tr h="161394">
                <a:tc vMerge="1">
                  <a:txBody>
                    <a:bodyPr/>
                    <a:lstStyle/>
                    <a:p>
                      <a:endParaRPr lang="zh-TW" altLang="en-US"/>
                    </a:p>
                  </a:txBody>
                  <a:tcPr/>
                </a:tc>
                <a:tc>
                  <a:txBody>
                    <a:bodyPr/>
                    <a:lstStyle/>
                    <a:p>
                      <a:pPr>
                        <a:lnSpc>
                          <a:spcPct val="100000"/>
                        </a:lnSpc>
                        <a:spcAft>
                          <a:spcPts val="0"/>
                        </a:spcAft>
                      </a:pPr>
                      <a:r>
                        <a:rPr lang="en-US" sz="900" b="1" kern="100" dirty="0">
                          <a:solidFill>
                            <a:schemeClr val="tx1"/>
                          </a:solidFill>
                          <a:effectLst/>
                          <a:latin typeface="Noto Sans" panose="020B0502040504020204"/>
                          <a:ea typeface="+mn-ea"/>
                        </a:rPr>
                        <a:t>2.5” SSD</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gridSpan="3">
                  <a:txBody>
                    <a:bodyPr/>
                    <a:lstStyle/>
                    <a:p>
                      <a:pPr algn="l"/>
                      <a:r>
                        <a:rPr lang="en-US" altLang="zh-TW" sz="900" b="0" dirty="0">
                          <a:solidFill>
                            <a:schemeClr val="tx1"/>
                          </a:solidFill>
                          <a:latin typeface="Noto Sans" panose="020B0502040504020204"/>
                          <a:ea typeface="+mn-ea"/>
                        </a:rPr>
                        <a:t>Max. 3x 2.5” SSD </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188295">
                <a:tc rowSpan="2">
                  <a:txBody>
                    <a:bodyPr/>
                    <a:lstStyle/>
                    <a:p>
                      <a:pPr>
                        <a:lnSpc>
                          <a:spcPct val="100000"/>
                        </a:lnSpc>
                        <a:spcAft>
                          <a:spcPts val="0"/>
                        </a:spcAft>
                      </a:pPr>
                      <a:r>
                        <a:rPr lang="en-US" sz="900" b="1" kern="100" dirty="0">
                          <a:solidFill>
                            <a:schemeClr val="tx1"/>
                          </a:solidFill>
                          <a:effectLst/>
                          <a:latin typeface="Noto Sans" panose="020B0502040504020204"/>
                          <a:ea typeface="+mn-ea"/>
                        </a:rPr>
                        <a:t>I/O Panel </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nSpc>
                          <a:spcPct val="75000"/>
                        </a:lnSpc>
                        <a:spcAft>
                          <a:spcPts val="0"/>
                        </a:spcAft>
                      </a:pPr>
                      <a:r>
                        <a:rPr lang="en-US" altLang="zh-TW" sz="900" b="1" kern="100" dirty="0">
                          <a:solidFill>
                            <a:schemeClr val="tx1"/>
                          </a:solidFill>
                          <a:effectLst/>
                          <a:latin typeface="Noto Sans" panose="020B0502040504020204"/>
                          <a:ea typeface="+mn-ea"/>
                          <a:cs typeface="Verdana" panose="020B0604030504040204" pitchFamily="34" charset="0"/>
                        </a:rPr>
                        <a:t>USB</a:t>
                      </a:r>
                      <a:r>
                        <a:rPr lang="en-US" altLang="zh-TW" sz="900" b="1" kern="100" baseline="0" dirty="0">
                          <a:solidFill>
                            <a:schemeClr val="tx1"/>
                          </a:solidFill>
                          <a:effectLst/>
                          <a:latin typeface="Noto Sans" panose="020B0502040504020204"/>
                          <a:ea typeface="+mn-ea"/>
                          <a:cs typeface="Verdana" panose="020B0604030504040204" pitchFamily="34" charset="0"/>
                        </a:rPr>
                        <a:t> </a:t>
                      </a:r>
                      <a:r>
                        <a:rPr lang="en-US" altLang="zh-TW" sz="900" b="1" kern="100" dirty="0">
                          <a:solidFill>
                            <a:schemeClr val="tx1"/>
                          </a:solidFill>
                          <a:effectLst/>
                          <a:latin typeface="Noto Sans" panose="020B0502040504020204"/>
                          <a:ea typeface="+mn-ea"/>
                          <a:cs typeface="Verdana" panose="020B0604030504040204" pitchFamily="34" charset="0"/>
                        </a:rPr>
                        <a:t>Ports</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3">
                  <a:txBody>
                    <a:bodyPr/>
                    <a:lstStyle/>
                    <a:p>
                      <a:pPr algn="l"/>
                      <a:r>
                        <a:rPr lang="en-US" altLang="zh-TW" sz="900" b="0" dirty="0">
                          <a:solidFill>
                            <a:schemeClr val="tx1"/>
                          </a:solidFill>
                          <a:latin typeface="Noto Sans" panose="020B0502040504020204"/>
                          <a:ea typeface="+mn-ea"/>
                        </a:rPr>
                        <a:t>2x</a:t>
                      </a:r>
                      <a:r>
                        <a:rPr lang="en-US" altLang="zh-TW" sz="900" b="0" baseline="0" dirty="0">
                          <a:solidFill>
                            <a:schemeClr val="tx1"/>
                          </a:solidFill>
                          <a:latin typeface="Noto Sans" panose="020B0502040504020204"/>
                          <a:ea typeface="+mn-ea"/>
                        </a:rPr>
                        <a:t> </a:t>
                      </a:r>
                      <a:r>
                        <a:rPr lang="en-US" altLang="zh-TW" sz="900" b="0" dirty="0">
                          <a:solidFill>
                            <a:schemeClr val="tx1"/>
                          </a:solidFill>
                          <a:latin typeface="Noto Sans" panose="020B0502040504020204"/>
                          <a:ea typeface="+mn-ea"/>
                        </a:rPr>
                        <a:t>USB 3.2 Gen1 Type </a:t>
                      </a:r>
                      <a:r>
                        <a:rPr lang="en-US" altLang="zh-CN" sz="900" b="0" dirty="0">
                          <a:solidFill>
                            <a:schemeClr val="tx1"/>
                          </a:solidFill>
                          <a:latin typeface="Noto Sans" panose="020B0502040504020204"/>
                          <a:ea typeface="+mn-ea"/>
                        </a:rPr>
                        <a:t>A</a:t>
                      </a:r>
                      <a:r>
                        <a:rPr lang="en-US" altLang="zh-TW" sz="900" b="0" dirty="0">
                          <a:solidFill>
                            <a:schemeClr val="tx1"/>
                          </a:solidFill>
                          <a:latin typeface="Noto Sans" panose="020B0502040504020204"/>
                          <a:ea typeface="+mn-ea"/>
                        </a:rPr>
                        <a:t>, 1x USB 3.2 Gen2 x 2 Type C</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0"/>
                  </a:ext>
                </a:extLst>
              </a:tr>
              <a:tr h="161394">
                <a:tc vMerge="1">
                  <a:txBody>
                    <a:bodyPr/>
                    <a:lstStyle/>
                    <a:p>
                      <a:endParaRPr lang="en-US"/>
                    </a:p>
                  </a:txBody>
                  <a:tcPr/>
                </a:tc>
                <a:tc>
                  <a:txBody>
                    <a:bodyPr/>
                    <a:lstStyle/>
                    <a:p>
                      <a:pPr>
                        <a:lnSpc>
                          <a:spcPct val="75000"/>
                        </a:lnSpc>
                        <a:spcAft>
                          <a:spcPts val="0"/>
                        </a:spcAft>
                      </a:pPr>
                      <a:r>
                        <a:rPr lang="en-US" altLang="zh-TW" sz="900" b="1" kern="100" dirty="0">
                          <a:solidFill>
                            <a:schemeClr val="tx1"/>
                          </a:solidFill>
                          <a:effectLst/>
                          <a:latin typeface="Noto Sans" panose="020B0502040504020204"/>
                          <a:ea typeface="+mn-ea"/>
                          <a:cs typeface="Verdana" panose="020B0604030504040204" pitchFamily="34" charset="0"/>
                        </a:rPr>
                        <a:t>Audio In / Out</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3">
                  <a:txBody>
                    <a:bodyPr/>
                    <a:lstStyle/>
                    <a:p>
                      <a:pPr algn="l"/>
                      <a:r>
                        <a:rPr lang="en-US" altLang="zh-TW" sz="900" b="0" dirty="0">
                          <a:solidFill>
                            <a:schemeClr val="tx1"/>
                          </a:solidFill>
                          <a:latin typeface="Noto Sans" panose="020B0502040504020204"/>
                          <a:ea typeface="+mn-ea"/>
                        </a:rPr>
                        <a:t>3.5mm</a:t>
                      </a:r>
                      <a:r>
                        <a:rPr lang="en-US" altLang="zh-TW" sz="900" b="1" dirty="0">
                          <a:solidFill>
                            <a:schemeClr val="tx1"/>
                          </a:solidFill>
                          <a:latin typeface="Noto Sans" panose="020B0502040504020204"/>
                          <a:ea typeface="+mn-ea"/>
                        </a:rPr>
                        <a:t> </a:t>
                      </a:r>
                      <a:r>
                        <a:rPr lang="en-US" altLang="zh-TW" sz="900" b="0" dirty="0">
                          <a:solidFill>
                            <a:schemeClr val="tx1"/>
                          </a:solidFill>
                          <a:latin typeface="Noto Sans" panose="020B0502040504020204"/>
                          <a:ea typeface="+mn-ea"/>
                        </a:rPr>
                        <a:t>Combo x 1</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6"/>
                  </a:ext>
                </a:extLst>
              </a:tr>
              <a:tr h="161394">
                <a:tc rowSpan="3">
                  <a:txBody>
                    <a:bodyPr/>
                    <a:lstStyle/>
                    <a:p>
                      <a:pPr>
                        <a:lnSpc>
                          <a:spcPct val="100000"/>
                        </a:lnSpc>
                        <a:spcAft>
                          <a:spcPts val="0"/>
                        </a:spcAft>
                      </a:pPr>
                      <a:r>
                        <a:rPr lang="en-US" sz="900" b="1" kern="100" dirty="0">
                          <a:solidFill>
                            <a:schemeClr val="tx1"/>
                          </a:solidFill>
                          <a:effectLst/>
                          <a:latin typeface="Noto Sans" panose="020B0502040504020204"/>
                          <a:ea typeface="+mn-ea"/>
                        </a:rPr>
                        <a:t>Pre-installed Fan(s)</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900" b="1" kern="100" dirty="0">
                          <a:solidFill>
                            <a:schemeClr val="tx1"/>
                          </a:solidFill>
                          <a:effectLst/>
                          <a:latin typeface="Noto Sans" panose="020B0502040504020204"/>
                          <a:ea typeface="+mn-ea"/>
                          <a:cs typeface="Verdana" panose="020B0604030504040204" pitchFamily="34" charset="0"/>
                        </a:rPr>
                        <a:t>Front</a:t>
                      </a:r>
                      <a:endParaRPr lang="zh-TW" alt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gridSpan="3">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CN" sz="900" b="0" dirty="0">
                          <a:solidFill>
                            <a:schemeClr val="tx1"/>
                          </a:solidFill>
                          <a:latin typeface="Noto Sans" panose="020B0502040504020204"/>
                          <a:ea typeface="+mn-ea"/>
                        </a:rPr>
                        <a:t>N/A</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2"/>
                  </a:ext>
                </a:extLst>
              </a:tr>
              <a:tr h="161394">
                <a:tc vMerge="1">
                  <a:txBody>
                    <a:bodyPr/>
                    <a:lstStyle/>
                    <a:p>
                      <a:endParaRPr lang="en-US"/>
                    </a:p>
                  </a:txBody>
                  <a:tcPr/>
                </a:tc>
                <a:tc>
                  <a:txBody>
                    <a:bodyPr/>
                    <a:lstStyle/>
                    <a:p>
                      <a:pPr>
                        <a:lnSpc>
                          <a:spcPct val="100000"/>
                        </a:lnSpc>
                        <a:spcAft>
                          <a:spcPts val="0"/>
                        </a:spcAft>
                      </a:pPr>
                      <a:r>
                        <a:rPr lang="en-US" altLang="zh-TW" sz="900" b="1" kern="100" dirty="0">
                          <a:solidFill>
                            <a:schemeClr val="tx1"/>
                          </a:solidFill>
                          <a:effectLst/>
                          <a:latin typeface="Noto Sans" panose="020B0502040504020204"/>
                          <a:ea typeface="+mn-ea"/>
                          <a:cs typeface="Verdana" panose="020B0604030504040204" pitchFamily="34" charset="0"/>
                        </a:rPr>
                        <a:t>Top</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gridSpan="3">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CN" sz="900" b="0" dirty="0">
                          <a:solidFill>
                            <a:schemeClr val="tx1"/>
                          </a:solidFill>
                          <a:latin typeface="Noto Sans" panose="020B0502040504020204"/>
                          <a:ea typeface="+mn-ea"/>
                        </a:rPr>
                        <a:t>N/A</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8"/>
                  </a:ext>
                </a:extLst>
              </a:tr>
              <a:tr h="281831">
                <a:tc vMerge="1">
                  <a:txBody>
                    <a:bodyPr/>
                    <a:lstStyle/>
                    <a:p>
                      <a:endParaRPr lang="en-US"/>
                    </a:p>
                  </a:txBody>
                  <a:tcPr/>
                </a:tc>
                <a:tc>
                  <a:txBody>
                    <a:bodyPr/>
                    <a:lstStyle/>
                    <a:p>
                      <a:pPr>
                        <a:lnSpc>
                          <a:spcPct val="100000"/>
                        </a:lnSpc>
                        <a:spcAft>
                          <a:spcPts val="0"/>
                        </a:spcAft>
                      </a:pPr>
                      <a:r>
                        <a:rPr lang="en-US" altLang="zh-TW" sz="900" b="1" kern="100" dirty="0">
                          <a:solidFill>
                            <a:schemeClr val="tx1"/>
                          </a:solidFill>
                          <a:effectLst/>
                          <a:latin typeface="Noto Sans" panose="020B0502040504020204"/>
                          <a:ea typeface="+mn-ea"/>
                          <a:cs typeface="Verdana" panose="020B0604030504040204" pitchFamily="34" charset="0"/>
                        </a:rPr>
                        <a:t>Rear</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a:txBody>
                    <a:bodyPr/>
                    <a:lstStyle/>
                    <a:p>
                      <a:pPr algn="ctr"/>
                      <a:r>
                        <a:rPr lang="it-IT" altLang="zh-TW" sz="900" b="0" dirty="0">
                          <a:solidFill>
                            <a:schemeClr val="tx1"/>
                          </a:solidFill>
                          <a:latin typeface="Noto Sans" panose="020B0502040504020204"/>
                          <a:ea typeface="+mn-ea"/>
                        </a:rPr>
                        <a:t>120mm x 1</a:t>
                      </a:r>
                      <a:r>
                        <a:rPr lang="it-IT" altLang="zh-TW" sz="900" b="0" baseline="0" dirty="0">
                          <a:solidFill>
                            <a:schemeClr val="tx1"/>
                          </a:solidFill>
                          <a:latin typeface="Noto Sans" panose="020B0502040504020204"/>
                          <a:ea typeface="+mn-ea"/>
                        </a:rPr>
                        <a:t> </a:t>
                      </a:r>
                      <a:r>
                        <a:rPr lang="it-IT" altLang="zh-TW" sz="900" b="0" dirty="0">
                          <a:solidFill>
                            <a:schemeClr val="tx1"/>
                          </a:solidFill>
                          <a:latin typeface="Noto Sans" panose="020B0502040504020204"/>
                          <a:ea typeface="+mn-ea"/>
                        </a:rPr>
                        <a:t>(1800 rpm)</a:t>
                      </a:r>
                      <a:r>
                        <a:rPr lang="it-IT" altLang="zh-TW" sz="900" b="0" baseline="0" dirty="0">
                          <a:solidFill>
                            <a:schemeClr val="tx1"/>
                          </a:solidFill>
                          <a:latin typeface="Noto Sans" panose="020B0502040504020204"/>
                          <a:ea typeface="+mn-ea"/>
                        </a:rPr>
                        <a:t> </a:t>
                      </a:r>
                    </a:p>
                    <a:p>
                      <a:pPr algn="ctr"/>
                      <a:r>
                        <a:rPr lang="en-US" altLang="zh-CN" sz="900" b="0" baseline="0" dirty="0">
                          <a:solidFill>
                            <a:schemeClr val="tx1"/>
                          </a:solidFill>
                          <a:latin typeface="Noto Sans" panose="020B0502040504020204"/>
                          <a:ea typeface="+mn-ea"/>
                        </a:rPr>
                        <a:t>SF Black PWM</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it-IT" altLang="zh-TW" sz="900" b="0" dirty="0">
                          <a:solidFill>
                            <a:schemeClr val="tx1"/>
                          </a:solidFill>
                          <a:latin typeface="Noto Sans" panose="020B0502040504020204"/>
                          <a:ea typeface="+mn-ea"/>
                        </a:rPr>
                        <a:t>120mm x 1</a:t>
                      </a:r>
                      <a:r>
                        <a:rPr lang="it-IT" altLang="zh-TW" sz="900" b="0" baseline="0" dirty="0">
                          <a:solidFill>
                            <a:schemeClr val="tx1"/>
                          </a:solidFill>
                          <a:latin typeface="Noto Sans" panose="020B0502040504020204"/>
                          <a:ea typeface="+mn-ea"/>
                        </a:rPr>
                        <a:t> </a:t>
                      </a:r>
                      <a:r>
                        <a:rPr lang="it-IT" altLang="zh-TW" sz="900" b="0" dirty="0">
                          <a:solidFill>
                            <a:schemeClr val="tx1"/>
                          </a:solidFill>
                          <a:latin typeface="Noto Sans" panose="020B0502040504020204"/>
                          <a:ea typeface="+mn-ea"/>
                        </a:rPr>
                        <a:t>(1800 rpm)</a:t>
                      </a:r>
                      <a:r>
                        <a:rPr lang="it-IT" altLang="zh-TW" sz="900" b="0" baseline="0" dirty="0">
                          <a:solidFill>
                            <a:schemeClr val="tx1"/>
                          </a:solidFill>
                          <a:latin typeface="Noto Sans" panose="020B0502040504020204"/>
                          <a:ea typeface="+mn-ea"/>
                        </a:rPr>
                        <a:t> </a:t>
                      </a:r>
                    </a:p>
                    <a:p>
                      <a:pPr marL="0" marR="0" lvl="0" indent="0" algn="ctr" defTabSz="417899" rtl="0" eaLnBrk="1" fontAlgn="auto" latinLnBrk="0" hangingPunct="1">
                        <a:lnSpc>
                          <a:spcPct val="100000"/>
                        </a:lnSpc>
                        <a:spcBef>
                          <a:spcPts val="0"/>
                        </a:spcBef>
                        <a:spcAft>
                          <a:spcPts val="0"/>
                        </a:spcAft>
                        <a:buClrTx/>
                        <a:buSzTx/>
                        <a:buFontTx/>
                        <a:buNone/>
                        <a:tabLst/>
                        <a:defRPr/>
                      </a:pPr>
                      <a:r>
                        <a:rPr lang="en-US" altLang="zh-CN" sz="900" b="0" baseline="0" dirty="0">
                          <a:solidFill>
                            <a:schemeClr val="tx1"/>
                          </a:solidFill>
                          <a:latin typeface="Noto Sans" panose="020B0502040504020204"/>
                          <a:ea typeface="+mn-ea"/>
                        </a:rPr>
                        <a:t>SF White PWM</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it-IT" altLang="zh-TW" sz="900" b="0" dirty="0">
                          <a:solidFill>
                            <a:schemeClr val="tx1"/>
                          </a:solidFill>
                          <a:latin typeface="Noto Sans" panose="020B0502040504020204"/>
                          <a:ea typeface="+mn-ea"/>
                        </a:rPr>
                        <a:t>120mm x 1</a:t>
                      </a:r>
                      <a:r>
                        <a:rPr lang="it-IT" altLang="zh-TW" sz="900" b="0" baseline="0" dirty="0">
                          <a:solidFill>
                            <a:schemeClr val="tx1"/>
                          </a:solidFill>
                          <a:latin typeface="Noto Sans" panose="020B0502040504020204"/>
                          <a:ea typeface="+mn-ea"/>
                        </a:rPr>
                        <a:t> </a:t>
                      </a:r>
                      <a:r>
                        <a:rPr lang="it-IT" altLang="zh-TW" sz="900" b="0" dirty="0">
                          <a:solidFill>
                            <a:schemeClr val="tx1"/>
                          </a:solidFill>
                          <a:latin typeface="Noto Sans" panose="020B0502040504020204"/>
                          <a:ea typeface="+mn-ea"/>
                        </a:rPr>
                        <a:t>(1800 rpm)</a:t>
                      </a:r>
                      <a:r>
                        <a:rPr lang="it-IT" altLang="zh-TW" sz="900" b="0" baseline="0" dirty="0">
                          <a:solidFill>
                            <a:schemeClr val="tx1"/>
                          </a:solidFill>
                          <a:latin typeface="Noto Sans" panose="020B0502040504020204"/>
                          <a:ea typeface="+mn-ea"/>
                        </a:rPr>
                        <a:t> </a:t>
                      </a:r>
                    </a:p>
                    <a:p>
                      <a:pPr marL="0" marR="0" lvl="0" indent="0" algn="ctr" defTabSz="417899" rtl="0" eaLnBrk="1" fontAlgn="auto" latinLnBrk="0" hangingPunct="1">
                        <a:lnSpc>
                          <a:spcPct val="100000"/>
                        </a:lnSpc>
                        <a:spcBef>
                          <a:spcPts val="0"/>
                        </a:spcBef>
                        <a:spcAft>
                          <a:spcPts val="0"/>
                        </a:spcAft>
                        <a:buClrTx/>
                        <a:buSzTx/>
                        <a:buFontTx/>
                        <a:buNone/>
                        <a:tabLst/>
                        <a:defRPr/>
                      </a:pPr>
                      <a:r>
                        <a:rPr lang="en-US" altLang="zh-CN" sz="900" b="0" baseline="0" dirty="0">
                          <a:solidFill>
                            <a:schemeClr val="tx1"/>
                          </a:solidFill>
                          <a:latin typeface="Noto Sans" panose="020B0502040504020204"/>
                          <a:ea typeface="+mn-ea"/>
                        </a:rPr>
                        <a:t>SF ARGB White PWM</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extLst>
                  <a:ext uri="{0D108BD9-81ED-4DB2-BD59-A6C34878D82A}">
                    <a16:rowId xmlns:a16="http://schemas.microsoft.com/office/drawing/2014/main" val="10025"/>
                  </a:ext>
                </a:extLst>
              </a:tr>
              <a:tr h="188295">
                <a:tc rowSpan="5">
                  <a:txBody>
                    <a:bodyPr/>
                    <a:lstStyle/>
                    <a:p>
                      <a:pPr>
                        <a:lnSpc>
                          <a:spcPct val="100000"/>
                        </a:lnSpc>
                        <a:spcAft>
                          <a:spcPts val="0"/>
                        </a:spcAft>
                      </a:pPr>
                      <a:r>
                        <a:rPr lang="en-US" sz="900" b="1" kern="100" dirty="0">
                          <a:solidFill>
                            <a:schemeClr val="tx1"/>
                          </a:solidFill>
                          <a:effectLst/>
                          <a:latin typeface="Noto Sans" panose="020B0502040504020204"/>
                          <a:ea typeface="+mn-ea"/>
                        </a:rPr>
                        <a:t>Fan Support</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900" b="1" dirty="0">
                          <a:solidFill>
                            <a:schemeClr val="tx1"/>
                          </a:solidFill>
                          <a:latin typeface="Noto Sans" panose="020B0502040504020204"/>
                          <a:ea typeface="+mn-ea"/>
                        </a:rPr>
                        <a:t>Front</a:t>
                      </a: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3">
                  <a:txBody>
                    <a:bodyPr/>
                    <a:lstStyle/>
                    <a:p>
                      <a:pPr algn="l"/>
                      <a:r>
                        <a:rPr lang="en-US" altLang="zh-TW" sz="900" b="0" dirty="0">
                          <a:solidFill>
                            <a:schemeClr val="tx1"/>
                          </a:solidFill>
                          <a:latin typeface="Noto Sans" panose="020B0502040504020204"/>
                          <a:ea typeface="+mn-ea"/>
                        </a:rPr>
                        <a:t>120/140mm x 1 (x2 if PSU is mounted in bottom)</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4"/>
                  </a:ext>
                </a:extLst>
              </a:tr>
              <a:tr h="185649">
                <a:tc vMerge="1">
                  <a:txBody>
                    <a:bodyPr/>
                    <a:lstStyle/>
                    <a:p>
                      <a:endParaRPr lang="en-US"/>
                    </a:p>
                  </a:txBody>
                  <a:tcPr/>
                </a:tc>
                <a:tc>
                  <a:txBody>
                    <a:bodyPr/>
                    <a:lstStyle/>
                    <a:p>
                      <a:r>
                        <a:rPr lang="en-US" altLang="zh-TW" sz="900" b="1" dirty="0">
                          <a:solidFill>
                            <a:schemeClr val="tx1"/>
                          </a:solidFill>
                          <a:latin typeface="Noto Sans" panose="020B0502040504020204"/>
                          <a:ea typeface="+mn-ea"/>
                        </a:rPr>
                        <a:t>Top</a:t>
                      </a:r>
                      <a:endParaRPr lang="en-US" sz="900" b="1"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3">
                  <a:txBody>
                    <a:bodyPr/>
                    <a:lstStyle/>
                    <a:p>
                      <a:pPr algn="l"/>
                      <a:r>
                        <a:rPr lang="en-US" altLang="zh-TW" sz="900" b="0" dirty="0">
                          <a:solidFill>
                            <a:schemeClr val="tx1"/>
                          </a:solidFill>
                          <a:latin typeface="Noto Sans" panose="020B0502040504020204"/>
                          <a:ea typeface="+mn-ea"/>
                        </a:rPr>
                        <a:t>120/140mm x 2</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26"/>
                  </a:ext>
                </a:extLst>
              </a:tr>
              <a:tr h="161394">
                <a:tc vMerge="1">
                  <a:txBody>
                    <a:bodyPr/>
                    <a:lstStyle/>
                    <a:p>
                      <a:endParaRPr lang="en-US"/>
                    </a:p>
                  </a:txBody>
                  <a:tcPr/>
                </a:tc>
                <a:tc>
                  <a:txBody>
                    <a:bodyPr/>
                    <a:lstStyle/>
                    <a:p>
                      <a:r>
                        <a:rPr lang="en-US" sz="900" b="1" dirty="0">
                          <a:solidFill>
                            <a:schemeClr val="tx1"/>
                          </a:solidFill>
                          <a:latin typeface="Noto Sans" panose="020B0502040504020204"/>
                          <a:ea typeface="+mn-ea"/>
                        </a:rPr>
                        <a:t>Rear</a:t>
                      </a: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3">
                  <a:txBody>
                    <a:bodyPr/>
                    <a:lstStyle/>
                    <a:p>
                      <a:pPr algn="l"/>
                      <a:r>
                        <a:rPr lang="en-US" altLang="zh-TW" sz="900" b="0" dirty="0">
                          <a:solidFill>
                            <a:schemeClr val="tx1"/>
                          </a:solidFill>
                          <a:latin typeface="Noto Sans" panose="020B0502040504020204"/>
                          <a:ea typeface="+mn-ea"/>
                        </a:rPr>
                        <a:t>120mm x 1</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27"/>
                  </a:ext>
                </a:extLst>
              </a:tr>
              <a:tr h="184778">
                <a:tc vMerge="1">
                  <a:txBody>
                    <a:bodyPr/>
                    <a:lstStyle/>
                    <a:p>
                      <a:endParaRPr lang="zh-TW" altLang="en-US"/>
                    </a:p>
                  </a:txBody>
                  <a:tcPr/>
                </a:tc>
                <a:tc>
                  <a:txBody>
                    <a:bodyPr/>
                    <a:lstStyle/>
                    <a:p>
                      <a:r>
                        <a:rPr lang="en-US" altLang="zh-CN" sz="900" b="1" dirty="0">
                          <a:solidFill>
                            <a:schemeClr val="tx1"/>
                          </a:solidFill>
                          <a:latin typeface="Noto Sans" panose="020B0502040504020204"/>
                          <a:ea typeface="+mn-ea"/>
                        </a:rPr>
                        <a:t>B</a:t>
                      </a:r>
                      <a:r>
                        <a:rPr lang="en-US" sz="900" b="1" dirty="0">
                          <a:solidFill>
                            <a:schemeClr val="tx1"/>
                          </a:solidFill>
                          <a:latin typeface="Noto Sans" panose="020B0502040504020204"/>
                          <a:ea typeface="+mn-ea"/>
                        </a:rPr>
                        <a:t>ottom </a:t>
                      </a: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3">
                  <a:txBody>
                    <a:bodyPr/>
                    <a:lstStyle/>
                    <a:p>
                      <a:pPr algn="l"/>
                      <a:r>
                        <a:rPr lang="en-US" altLang="zh-TW" sz="900" b="0" dirty="0">
                          <a:solidFill>
                            <a:schemeClr val="tx1"/>
                          </a:solidFill>
                          <a:latin typeface="Noto Sans" panose="020B0502040504020204"/>
                          <a:ea typeface="+mn-ea"/>
                        </a:rPr>
                        <a:t>120/140mm x 2</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587514494"/>
                  </a:ext>
                </a:extLst>
              </a:tr>
              <a:tr h="184778">
                <a:tc vMerge="1">
                  <a:txBody>
                    <a:bodyPr/>
                    <a:lstStyle/>
                    <a:p>
                      <a:pPr>
                        <a:lnSpc>
                          <a:spcPct val="100000"/>
                        </a:lnSpc>
                        <a:spcAft>
                          <a:spcPts val="0"/>
                        </a:spcAft>
                      </a:pPr>
                      <a:endParaRPr lang="zh-TW" sz="700" b="0" kern="100" dirty="0">
                        <a:solidFill>
                          <a:schemeClr val="accent5"/>
                        </a:solidFill>
                        <a:effectLst/>
                        <a:latin typeface="Noto Sans" panose="020B0502040504020204"/>
                        <a:ea typeface="新細明體"/>
                        <a:cs typeface="Verdana" panose="020B0604030504040204" pitchFamily="34" charset="0"/>
                      </a:endParaRPr>
                    </a:p>
                  </a:txBody>
                  <a:tcPr marL="45958" marR="45958" marT="0" marB="0" anchor="ctr">
                    <a:solidFill>
                      <a:srgbClr val="EAEAEA"/>
                    </a:solidFill>
                  </a:tcPr>
                </a:tc>
                <a:tc>
                  <a:txBody>
                    <a:bodyPr/>
                    <a:lstStyle/>
                    <a:p>
                      <a:r>
                        <a:rPr lang="en-US" sz="900" b="1" dirty="0">
                          <a:solidFill>
                            <a:schemeClr val="tx1"/>
                          </a:solidFill>
                          <a:latin typeface="Noto Sans" panose="020B0502040504020204"/>
                          <a:ea typeface="+mn-ea"/>
                        </a:rPr>
                        <a:t>Left side</a:t>
                      </a: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3">
                  <a:txBody>
                    <a:bodyPr/>
                    <a:lstStyle/>
                    <a:p>
                      <a:pPr algn="l"/>
                      <a:r>
                        <a:rPr lang="en-US" altLang="zh-TW" sz="900" b="0" dirty="0">
                          <a:solidFill>
                            <a:schemeClr val="tx1"/>
                          </a:solidFill>
                          <a:latin typeface="Noto Sans" panose="020B0502040504020204"/>
                          <a:ea typeface="+mn-ea"/>
                        </a:rPr>
                        <a:t>120/140mm x 2</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99447626"/>
                  </a:ext>
                </a:extLst>
              </a:tr>
              <a:tr h="161394">
                <a:tc rowSpan="5">
                  <a:txBody>
                    <a:bodyPr/>
                    <a:lstStyle/>
                    <a:p>
                      <a:pPr>
                        <a:lnSpc>
                          <a:spcPct val="100000"/>
                        </a:lnSpc>
                        <a:spcAft>
                          <a:spcPts val="0"/>
                        </a:spcAft>
                      </a:pPr>
                      <a:r>
                        <a:rPr lang="en-US" sz="900" b="1" kern="100" dirty="0">
                          <a:solidFill>
                            <a:schemeClr val="tx1"/>
                          </a:solidFill>
                          <a:effectLst/>
                          <a:latin typeface="Noto Sans" panose="020B0502040504020204"/>
                          <a:ea typeface="+mn-ea"/>
                        </a:rPr>
                        <a:t>Radiator Support</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900" b="1" dirty="0">
                          <a:solidFill>
                            <a:schemeClr val="tx1"/>
                          </a:solidFill>
                          <a:latin typeface="Noto Sans" panose="020B0502040504020204"/>
                          <a:ea typeface="+mn-ea"/>
                        </a:rPr>
                        <a:t>Front</a:t>
                      </a: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gridSpan="3">
                  <a:txBody>
                    <a:bodyPr/>
                    <a:lstStyle/>
                    <a:p>
                      <a:pPr algn="l"/>
                      <a:r>
                        <a:rPr lang="pl-PL" altLang="zh-TW" sz="900" b="0" dirty="0">
                          <a:solidFill>
                            <a:schemeClr val="tx1"/>
                          </a:solidFill>
                          <a:latin typeface="Noto Sans" panose="020B0502040504020204" pitchFamily="34" charset="0"/>
                          <a:ea typeface="Noto Sans" panose="020B0502040504020204" pitchFamily="34" charset="0"/>
                          <a:cs typeface="Noto Sans" panose="020B0502040504020204" pitchFamily="34" charset="0"/>
                        </a:rPr>
                        <a:t>120/140 mm (240/280mm w/ PSU in bottom</a:t>
                      </a:r>
                      <a:r>
                        <a:rPr lang="en-US" altLang="zh-TW" sz="900" b="0" dirty="0">
                          <a:solidFill>
                            <a:schemeClr val="tx1"/>
                          </a:solidFill>
                          <a:latin typeface="Noto Sans" panose="020B0502040504020204" pitchFamily="34" charset="0"/>
                          <a:ea typeface="Noto Sans" panose="020B0502040504020204" pitchFamily="34" charset="0"/>
                          <a:cs typeface="Noto Sans" panose="020B0502040504020204" pitchFamily="34" charset="0"/>
                        </a:rPr>
                        <a:t>)</a:t>
                      </a:r>
                      <a:endParaRPr lang="zh-TW" altLang="en-US" sz="900" b="0" dirty="0">
                        <a:solidFill>
                          <a:schemeClr val="tx1"/>
                        </a:solidFill>
                        <a:latin typeface="Noto Sans" panose="020B0502040504020204" pitchFamily="34" charset="0"/>
                        <a:ea typeface="+mn-ea"/>
                        <a:cs typeface="Noto Sans" panose="020B050204050402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7"/>
                  </a:ext>
                </a:extLst>
              </a:tr>
              <a:tr h="200843">
                <a:tc vMerge="1">
                  <a:txBody>
                    <a:bodyPr/>
                    <a:lstStyle/>
                    <a:p>
                      <a:endParaRPr lang="en-US"/>
                    </a:p>
                  </a:txBody>
                  <a:tcPr/>
                </a:tc>
                <a:tc>
                  <a:txBody>
                    <a:bodyPr/>
                    <a:lstStyle/>
                    <a:p>
                      <a:r>
                        <a:rPr lang="en-US" altLang="zh-TW" sz="900" b="1" kern="100" dirty="0">
                          <a:solidFill>
                            <a:schemeClr val="tx1"/>
                          </a:solidFill>
                          <a:effectLst/>
                          <a:latin typeface="Noto Sans" panose="020B0502040504020204"/>
                          <a:ea typeface="+mn-ea"/>
                          <a:cs typeface="Verdana" panose="020B0604030504040204" pitchFamily="34" charset="0"/>
                        </a:rPr>
                        <a:t>Top</a:t>
                      </a:r>
                      <a:endParaRPr lang="en-US" sz="900" b="1"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gridSpan="3">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900" b="0" dirty="0">
                          <a:solidFill>
                            <a:schemeClr val="tx1"/>
                          </a:solidFill>
                          <a:latin typeface="Noto Sans" panose="020B0502040504020204"/>
                          <a:ea typeface="+mn-ea"/>
                        </a:rPr>
                        <a:t>120/140/240/280mm (</a:t>
                      </a:r>
                      <a:r>
                        <a:rPr lang="en-US" altLang="zh-TW" sz="900" b="0" i="0" kern="1200" dirty="0">
                          <a:solidFill>
                            <a:schemeClr val="tx1"/>
                          </a:solidFill>
                          <a:effectLst/>
                          <a:latin typeface="Noto Sans" panose="020B0502040504020204"/>
                          <a:ea typeface="+mn-ea"/>
                          <a:cs typeface="+mn-cs"/>
                        </a:rPr>
                        <a:t>280mm can be used within 53mm thickness</a:t>
                      </a:r>
                      <a:r>
                        <a:rPr lang="en-US" altLang="zh-TW" sz="900" b="0" dirty="0">
                          <a:solidFill>
                            <a:schemeClr val="tx1"/>
                          </a:solidFill>
                          <a:latin typeface="Noto Sans" panose="020B0502040504020204"/>
                          <a:ea typeface="+mn-ea"/>
                        </a:rPr>
                        <a:t>)</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28"/>
                  </a:ext>
                </a:extLst>
              </a:tr>
              <a:tr h="161394">
                <a:tc vMerge="1">
                  <a:txBody>
                    <a:bodyPr/>
                    <a:lstStyle/>
                    <a:p>
                      <a:endParaRPr lang="en-US"/>
                    </a:p>
                  </a:txBody>
                  <a:tcPr/>
                </a:tc>
                <a:tc>
                  <a:txBody>
                    <a:bodyPr/>
                    <a:lstStyle/>
                    <a:p>
                      <a:r>
                        <a:rPr lang="en-US" sz="900" b="1" dirty="0">
                          <a:solidFill>
                            <a:schemeClr val="tx1"/>
                          </a:solidFill>
                          <a:latin typeface="Noto Sans" panose="020B0502040504020204"/>
                          <a:ea typeface="+mn-ea"/>
                        </a:rPr>
                        <a:t>Rear</a:t>
                      </a: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gridSpan="3">
                  <a:txBody>
                    <a:bodyPr/>
                    <a:lstStyle/>
                    <a:p>
                      <a:pPr algn="l"/>
                      <a:r>
                        <a:rPr lang="en-US" altLang="zh-TW" sz="900" b="0" dirty="0">
                          <a:solidFill>
                            <a:schemeClr val="tx1"/>
                          </a:solidFill>
                          <a:latin typeface="Noto Sans" panose="020B0502040504020204"/>
                          <a:ea typeface="+mn-ea"/>
                        </a:rPr>
                        <a:t>120mm </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29"/>
                  </a:ext>
                </a:extLst>
              </a:tr>
              <a:tr h="161394">
                <a:tc vMerge="1">
                  <a:txBody>
                    <a:bodyPr/>
                    <a:lstStyle/>
                    <a:p>
                      <a:pP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CN" sz="900" b="1" dirty="0">
                          <a:solidFill>
                            <a:schemeClr val="tx1"/>
                          </a:solidFill>
                          <a:latin typeface="Noto Sans" panose="020B0502040504020204"/>
                          <a:ea typeface="+mn-ea"/>
                        </a:rPr>
                        <a:t>B</a:t>
                      </a:r>
                      <a:r>
                        <a:rPr lang="en-US" altLang="zh-TW" sz="900" b="1" dirty="0">
                          <a:solidFill>
                            <a:schemeClr val="tx1"/>
                          </a:solidFill>
                          <a:latin typeface="Noto Sans" panose="020B0502040504020204"/>
                          <a:ea typeface="+mn-ea"/>
                        </a:rPr>
                        <a:t>ottom </a:t>
                      </a: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gridSpan="3">
                  <a:txBody>
                    <a:bodyPr/>
                    <a:lstStyle/>
                    <a:p>
                      <a:pPr algn="l"/>
                      <a:r>
                        <a:rPr lang="en-US" altLang="zh-TW" sz="900" b="0" dirty="0">
                          <a:solidFill>
                            <a:schemeClr val="tx1"/>
                          </a:solidFill>
                          <a:latin typeface="Noto Sans" panose="020B0502040504020204"/>
                          <a:ea typeface="+mn-ea"/>
                        </a:rPr>
                        <a:t>120/140/240/280mm </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576768701"/>
                  </a:ext>
                </a:extLst>
              </a:tr>
              <a:tr h="161394">
                <a:tc vMerge="1">
                  <a:txBody>
                    <a:bodyPr/>
                    <a:lstStyle/>
                    <a:p>
                      <a:pP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900" b="1" dirty="0">
                          <a:solidFill>
                            <a:schemeClr val="tx1"/>
                          </a:solidFill>
                          <a:latin typeface="Noto Sans" panose="020B0502040504020204"/>
                          <a:ea typeface="+mn-ea"/>
                        </a:rPr>
                        <a:t>Left side</a:t>
                      </a: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gridSpan="3">
                  <a:txBody>
                    <a:bodyPr/>
                    <a:lstStyle/>
                    <a:p>
                      <a:pPr algn="l"/>
                      <a:r>
                        <a:rPr lang="en-US" altLang="zh-TW" sz="900" b="0" dirty="0">
                          <a:solidFill>
                            <a:schemeClr val="tx1"/>
                          </a:solidFill>
                          <a:latin typeface="Noto Sans" panose="020B0502040504020204"/>
                          <a:ea typeface="+mn-ea"/>
                        </a:rPr>
                        <a:t>120/140/240/280mm</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153899658"/>
                  </a:ext>
                </a:extLst>
              </a:tr>
              <a:tr h="161394">
                <a:tc rowSpan="3">
                  <a:txBody>
                    <a:bodyPr/>
                    <a:lstStyle/>
                    <a:p>
                      <a:pPr>
                        <a:lnSpc>
                          <a:spcPct val="100000"/>
                        </a:lnSpc>
                        <a:spcAft>
                          <a:spcPts val="0"/>
                        </a:spcAft>
                      </a:pPr>
                      <a:r>
                        <a:rPr lang="en-US" sz="900" b="1" kern="100" dirty="0">
                          <a:solidFill>
                            <a:schemeClr val="tx1"/>
                          </a:solidFill>
                          <a:effectLst/>
                          <a:latin typeface="Noto Sans" panose="020B0502040504020204"/>
                          <a:ea typeface="+mn-ea"/>
                        </a:rPr>
                        <a:t>Clearances</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nSpc>
                          <a:spcPct val="100000"/>
                        </a:lnSpc>
                        <a:spcAft>
                          <a:spcPts val="0"/>
                        </a:spcAft>
                      </a:pPr>
                      <a:r>
                        <a:rPr lang="en-US" sz="900" b="1" kern="100" dirty="0">
                          <a:solidFill>
                            <a:schemeClr val="tx1"/>
                          </a:solidFill>
                          <a:effectLst/>
                          <a:latin typeface="Noto Sans" panose="020B0502040504020204"/>
                          <a:ea typeface="+mn-ea"/>
                        </a:rPr>
                        <a:t>CPU Cooler</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3">
                  <a:txBody>
                    <a:bodyPr/>
                    <a:lstStyle/>
                    <a:p>
                      <a:pPr algn="l"/>
                      <a:r>
                        <a:rPr lang="en-US" altLang="zh-TW" sz="900" b="0" dirty="0">
                          <a:solidFill>
                            <a:schemeClr val="tx1"/>
                          </a:solidFill>
                          <a:latin typeface="Noto Sans" panose="020B0502040504020204"/>
                          <a:ea typeface="+mn-ea"/>
                        </a:rPr>
                        <a:t>164mm~172mm (Remove the water cooling bracket)</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9"/>
                  </a:ext>
                </a:extLst>
              </a:tr>
              <a:tr h="408017">
                <a:tc vMerge="1">
                  <a:txBody>
                    <a:bodyPr/>
                    <a:lstStyle/>
                    <a:p>
                      <a:endParaRPr lang="zh-TW" altLang="en-US"/>
                    </a:p>
                  </a:txBody>
                  <a:tcPr/>
                </a:tc>
                <a:tc>
                  <a:txBody>
                    <a:bodyPr/>
                    <a:lstStyle/>
                    <a:p>
                      <a:pPr>
                        <a:lnSpc>
                          <a:spcPct val="100000"/>
                        </a:lnSpc>
                        <a:spcAft>
                          <a:spcPts val="0"/>
                        </a:spcAft>
                      </a:pPr>
                      <a:r>
                        <a:rPr lang="en-US" sz="900" b="1" kern="100" dirty="0">
                          <a:solidFill>
                            <a:schemeClr val="tx1"/>
                          </a:solidFill>
                          <a:effectLst/>
                          <a:latin typeface="Noto Sans" panose="020B0502040504020204"/>
                          <a:ea typeface="+mn-ea"/>
                        </a:rPr>
                        <a:t>Power Supply</a:t>
                      </a: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900" b="1" kern="100" dirty="0">
                          <a:solidFill>
                            <a:schemeClr val="tx1"/>
                          </a:solidFill>
                          <a:effectLst/>
                          <a:latin typeface="Noto Sans" panose="020B0502040504020204"/>
                          <a:ea typeface="+mn-ea"/>
                        </a:rPr>
                        <a:t>(length)</a:t>
                      </a:r>
                      <a:endParaRPr lang="zh-TW" alt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3">
                  <a:txBody>
                    <a:bodyPr/>
                    <a:lstStyle/>
                    <a:p>
                      <a:pPr algn="l"/>
                      <a:r>
                        <a:rPr lang="en-US" altLang="zh-TW" sz="900" b="0" dirty="0">
                          <a:solidFill>
                            <a:schemeClr val="tx1"/>
                          </a:solidFill>
                          <a:latin typeface="Noto Sans" panose="020B0502040504020204"/>
                          <a:ea typeface="+mn-ea"/>
                        </a:rPr>
                        <a:t>173mm to first GPU slot, 216 maximum space (w/o cable management space)</a:t>
                      </a:r>
                    </a:p>
                    <a:p>
                      <a:pPr algn="l"/>
                      <a:r>
                        <a:rPr lang="en-US" altLang="zh-TW" sz="900" b="0" dirty="0">
                          <a:solidFill>
                            <a:schemeClr val="tx1"/>
                          </a:solidFill>
                          <a:latin typeface="Noto Sans" panose="020B0502040504020204"/>
                          <a:ea typeface="+mn-ea"/>
                        </a:rPr>
                        <a:t>332mm space mounted in bottom (w/o cable management space)</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20"/>
                  </a:ext>
                </a:extLst>
              </a:tr>
              <a:tr h="187037">
                <a:tc vMerge="1">
                  <a:txBody>
                    <a:bodyPr/>
                    <a:lstStyle/>
                    <a:p>
                      <a:endParaRPr lang="zh-TW" altLang="en-US"/>
                    </a:p>
                  </a:txBody>
                  <a:tcPr/>
                </a:tc>
                <a:tc>
                  <a:txBody>
                    <a:bodyPr/>
                    <a:lstStyle/>
                    <a:p>
                      <a:pPr algn="just">
                        <a:lnSpc>
                          <a:spcPct val="100000"/>
                        </a:lnSpc>
                        <a:spcAft>
                          <a:spcPts val="0"/>
                        </a:spcAft>
                      </a:pPr>
                      <a:r>
                        <a:rPr lang="en-US" sz="900" b="1" kern="100" dirty="0">
                          <a:solidFill>
                            <a:schemeClr val="tx1"/>
                          </a:solidFill>
                          <a:effectLst/>
                          <a:latin typeface="Noto Sans" panose="020B0502040504020204"/>
                          <a:ea typeface="+mn-ea"/>
                        </a:rPr>
                        <a:t>Graphics Card</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3">
                  <a:txBody>
                    <a:bodyPr/>
                    <a:lstStyle/>
                    <a:p>
                      <a:pPr algn="l"/>
                      <a:r>
                        <a:rPr lang="en-US" altLang="zh-TW" sz="900" b="0" dirty="0">
                          <a:solidFill>
                            <a:schemeClr val="tx1"/>
                          </a:solidFill>
                          <a:latin typeface="Noto Sans" panose="020B0502040504020204"/>
                          <a:ea typeface="+mn-ea"/>
                        </a:rPr>
                        <a:t>365mm</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21"/>
                  </a:ext>
                </a:extLst>
              </a:tr>
              <a:tr h="209858">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sz="900" b="1" kern="100" dirty="0">
                          <a:solidFill>
                            <a:schemeClr val="tx1"/>
                          </a:solidFill>
                          <a:effectLst/>
                          <a:latin typeface="Noto Sans" panose="020B0502040504020204"/>
                          <a:ea typeface="+mn-ea"/>
                        </a:rPr>
                        <a:t>Cable</a:t>
                      </a:r>
                      <a:r>
                        <a:rPr lang="en-US" sz="900" b="1" kern="100" baseline="0" dirty="0">
                          <a:solidFill>
                            <a:schemeClr val="tx1"/>
                          </a:solidFill>
                          <a:effectLst/>
                          <a:latin typeface="Noto Sans" panose="020B0502040504020204"/>
                          <a:ea typeface="+mn-ea"/>
                        </a:rPr>
                        <a:t> </a:t>
                      </a:r>
                      <a:r>
                        <a:rPr lang="en-US" sz="900" b="1" kern="100" dirty="0">
                          <a:solidFill>
                            <a:schemeClr val="tx1"/>
                          </a:solidFill>
                          <a:effectLst/>
                          <a:latin typeface="Noto Sans" panose="020B0502040504020204"/>
                          <a:ea typeface="+mn-ea"/>
                        </a:rPr>
                        <a:t>Routing </a:t>
                      </a:r>
                      <a:r>
                        <a:rPr lang="en-US" altLang="zh-TW" sz="900" b="1" kern="100" dirty="0">
                          <a:solidFill>
                            <a:schemeClr val="tx1"/>
                          </a:solidFill>
                          <a:effectLst/>
                          <a:latin typeface="Noto Sans" panose="020B0502040504020204"/>
                          <a:ea typeface="+mn-ea"/>
                        </a:rPr>
                        <a:t>space</a:t>
                      </a:r>
                      <a:endParaRPr lang="zh-TW" alt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a:txBody>
                    <a:bodyPr/>
                    <a:lstStyle/>
                    <a:p>
                      <a:pPr>
                        <a:lnSpc>
                          <a:spcPct val="100000"/>
                        </a:lnSpc>
                        <a:spcAft>
                          <a:spcPts val="0"/>
                        </a:spcAft>
                      </a:pPr>
                      <a:r>
                        <a:rPr lang="en-US" sz="900" b="1" kern="100" dirty="0">
                          <a:solidFill>
                            <a:schemeClr val="tx1"/>
                          </a:solidFill>
                          <a:effectLst/>
                          <a:latin typeface="Noto Sans" panose="020B0502040504020204"/>
                          <a:ea typeface="+mn-ea"/>
                        </a:rPr>
                        <a:t>Behind MB Tray</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gridSpan="3">
                  <a:txBody>
                    <a:bodyPr/>
                    <a:lstStyle/>
                    <a:p>
                      <a:pPr algn="l"/>
                      <a:r>
                        <a:rPr lang="en-US" altLang="zh-TW" sz="900" b="0" dirty="0">
                          <a:solidFill>
                            <a:schemeClr val="tx1"/>
                          </a:solidFill>
                          <a:latin typeface="Noto Sans" panose="020B0502040504020204"/>
                          <a:ea typeface="+mn-ea"/>
                        </a:rPr>
                        <a:t>29~32mm</a:t>
                      </a:r>
                      <a:endParaRPr lang="zh-TW" altLang="en-US" sz="900" b="0" dirty="0">
                        <a:solidFill>
                          <a:schemeClr val="tx1"/>
                        </a:solidFill>
                        <a:latin typeface="Noto Sans" panose="020B0502040504020204"/>
                        <a:ea typeface="+mn-ea"/>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22"/>
                  </a:ext>
                </a:extLst>
              </a:tr>
              <a:tr h="187037">
                <a:tc gridSpan="2">
                  <a:txBody>
                    <a:bodyPr/>
                    <a:lstStyle/>
                    <a:p>
                      <a:pPr>
                        <a:lnSpc>
                          <a:spcPct val="100000"/>
                        </a:lnSpc>
                        <a:spcAft>
                          <a:spcPts val="0"/>
                        </a:spcAft>
                      </a:pPr>
                      <a:r>
                        <a:rPr lang="en-US" altLang="zh-TW" sz="900" b="1" kern="100" dirty="0">
                          <a:solidFill>
                            <a:schemeClr val="tx1"/>
                          </a:solidFill>
                          <a:effectLst/>
                          <a:latin typeface="Noto Sans" panose="020B0502040504020204"/>
                          <a:ea typeface="+mn-ea"/>
                          <a:cs typeface="Verdana" panose="020B0604030504040204" pitchFamily="34" charset="0"/>
                        </a:rPr>
                        <a:t>Handle</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a:txBody>
                    <a:bodyPr/>
                    <a:lstStyle/>
                    <a:p>
                      <a:pPr algn="ctr">
                        <a:lnSpc>
                          <a:spcPct val="100000"/>
                        </a:lnSpc>
                        <a:spcAft>
                          <a:spcPts val="0"/>
                        </a:spcAft>
                      </a:pPr>
                      <a:r>
                        <a:rPr lang="en-US" altLang="zh-TW" sz="900" b="0" kern="100" dirty="0">
                          <a:solidFill>
                            <a:schemeClr val="tx1"/>
                          </a:solidFill>
                          <a:effectLst/>
                          <a:latin typeface="Noto Sans" panose="020B0502040504020204"/>
                          <a:ea typeface="+mn-ea"/>
                          <a:cs typeface="Verdana" panose="020B0604030504040204" pitchFamily="34" charset="0"/>
                        </a:rPr>
                        <a:t>Black x 1</a:t>
                      </a:r>
                      <a:endParaRPr 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lnSpc>
                          <a:spcPct val="100000"/>
                        </a:lnSpc>
                        <a:spcAft>
                          <a:spcPts val="0"/>
                        </a:spcAft>
                      </a:pPr>
                      <a:r>
                        <a:rPr lang="en-US" altLang="zh-TW" sz="900" b="0" kern="100" dirty="0">
                          <a:solidFill>
                            <a:schemeClr val="tx1"/>
                          </a:solidFill>
                          <a:effectLst/>
                          <a:latin typeface="Noto Sans" panose="020B0502040504020204"/>
                          <a:ea typeface="+mn-ea"/>
                          <a:cs typeface="Verdana" panose="020B0604030504040204" pitchFamily="34" charset="0"/>
                        </a:rPr>
                        <a:t>Grey x 1 </a:t>
                      </a:r>
                      <a:endParaRPr 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lnSpc>
                          <a:spcPct val="100000"/>
                        </a:lnSpc>
                        <a:spcAft>
                          <a:spcPts val="0"/>
                        </a:spcAft>
                      </a:pPr>
                      <a:r>
                        <a:rPr lang="en-US" altLang="zh-TW" sz="900" b="0" kern="100" dirty="0">
                          <a:solidFill>
                            <a:schemeClr val="tx1"/>
                          </a:solidFill>
                          <a:effectLst/>
                          <a:latin typeface="Noto Sans" panose="020B0502040504020204"/>
                          <a:ea typeface="+mn-ea"/>
                          <a:cs typeface="Verdana" panose="020B0604030504040204" pitchFamily="34" charset="0"/>
                        </a:rPr>
                        <a:t>Mint x 1</a:t>
                      </a:r>
                      <a:r>
                        <a:rPr lang="en-US" altLang="zh-TW" sz="900" b="0" kern="100">
                          <a:solidFill>
                            <a:schemeClr val="tx1"/>
                          </a:solidFill>
                          <a:effectLst/>
                          <a:latin typeface="Noto Sans" panose="020B0502040504020204"/>
                          <a:ea typeface="+mn-ea"/>
                          <a:cs typeface="Verdana" panose="020B0604030504040204" pitchFamily="34" charset="0"/>
                        </a:rPr>
                        <a:t>, Grey x 1 </a:t>
                      </a:r>
                      <a:endParaRPr 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260267440"/>
                  </a:ext>
                </a:extLst>
              </a:tr>
              <a:tr h="161394">
                <a:tc gridSpan="2">
                  <a:txBody>
                    <a:bodyPr/>
                    <a:lstStyle/>
                    <a:p>
                      <a:pPr>
                        <a:lnSpc>
                          <a:spcPct val="100000"/>
                        </a:lnSpc>
                        <a:spcAft>
                          <a:spcPts val="0"/>
                        </a:spcAft>
                      </a:pPr>
                      <a:r>
                        <a:rPr lang="en-US" altLang="zh-TW" sz="900" b="1" kern="100" dirty="0">
                          <a:solidFill>
                            <a:schemeClr val="tx1"/>
                          </a:solidFill>
                          <a:effectLst/>
                          <a:latin typeface="Noto Sans" panose="020B0502040504020204"/>
                          <a:ea typeface="+mn-ea"/>
                          <a:cs typeface="Verdana" panose="020B0604030504040204" pitchFamily="34" charset="0"/>
                        </a:rPr>
                        <a:t>Gem Mini</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a:txBody>
                    <a:bodyPr/>
                    <a:lstStyle/>
                    <a:p>
                      <a:pPr algn="ctr">
                        <a:lnSpc>
                          <a:spcPct val="100000"/>
                        </a:lnSpc>
                        <a:spcAft>
                          <a:spcPts val="0"/>
                        </a:spcAft>
                      </a:pPr>
                      <a:r>
                        <a:rPr lang="en-US" altLang="zh-TW" sz="900" b="0" kern="100" dirty="0">
                          <a:solidFill>
                            <a:schemeClr val="tx1"/>
                          </a:solidFill>
                          <a:effectLst/>
                          <a:latin typeface="Noto Sans" panose="020B0502040504020204"/>
                          <a:ea typeface="+mn-ea"/>
                          <a:cs typeface="Verdana" panose="020B0604030504040204" pitchFamily="34" charset="0"/>
                        </a:rPr>
                        <a:t>Black x 1</a:t>
                      </a:r>
                      <a:endParaRPr lang="zh-TW" alt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lnSpc>
                          <a:spcPct val="100000"/>
                        </a:lnSpc>
                        <a:spcAft>
                          <a:spcPts val="0"/>
                        </a:spcAft>
                      </a:pPr>
                      <a:r>
                        <a:rPr lang="en-US" altLang="zh-TW" sz="900" b="0" kern="100" dirty="0">
                          <a:solidFill>
                            <a:schemeClr val="tx1"/>
                          </a:solidFill>
                          <a:effectLst/>
                          <a:latin typeface="Noto Sans" panose="020B0502040504020204"/>
                          <a:ea typeface="+mn-ea"/>
                          <a:cs typeface="Verdana" panose="020B0604030504040204" pitchFamily="34" charset="0"/>
                        </a:rPr>
                        <a:t>Grey x 1 </a:t>
                      </a:r>
                      <a:endParaRPr lang="zh-TW" alt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lnSpc>
                          <a:spcPct val="100000"/>
                        </a:lnSpc>
                        <a:spcAft>
                          <a:spcPts val="0"/>
                        </a:spcAft>
                      </a:pPr>
                      <a:r>
                        <a:rPr lang="en-US" altLang="zh-TW" sz="900" b="0" kern="100" dirty="0">
                          <a:solidFill>
                            <a:schemeClr val="tx1"/>
                          </a:solidFill>
                          <a:effectLst/>
                          <a:latin typeface="Noto Sans" panose="020B0502040504020204"/>
                          <a:ea typeface="+mn-ea"/>
                          <a:cs typeface="Verdana" panose="020B0604030504040204" pitchFamily="34" charset="0"/>
                        </a:rPr>
                        <a:t>Grey x 1 </a:t>
                      </a:r>
                      <a:endParaRPr lang="zh-TW" alt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4226502947"/>
                  </a:ext>
                </a:extLst>
              </a:tr>
              <a:tr h="161394">
                <a:tc gridSpan="2">
                  <a:txBody>
                    <a:bodyPr/>
                    <a:lstStyle/>
                    <a:p>
                      <a:pPr>
                        <a:lnSpc>
                          <a:spcPct val="100000"/>
                        </a:lnSpc>
                        <a:spcAft>
                          <a:spcPts val="0"/>
                        </a:spcAft>
                      </a:pPr>
                      <a:r>
                        <a:rPr lang="en-US" altLang="zh-TW" sz="900" b="1" kern="100" dirty="0">
                          <a:solidFill>
                            <a:schemeClr val="tx1"/>
                          </a:solidFill>
                          <a:effectLst/>
                          <a:latin typeface="Noto Sans" panose="020B0502040504020204"/>
                          <a:ea typeface="+mn-ea"/>
                          <a:cs typeface="Verdana" panose="020B0604030504040204" pitchFamily="34" charset="0"/>
                        </a:rPr>
                        <a:t>Accessory Hook</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gridSpan="2">
                  <a:txBody>
                    <a:bodyPr/>
                    <a:lstStyle/>
                    <a:p>
                      <a:pPr algn="ctr">
                        <a:lnSpc>
                          <a:spcPct val="100000"/>
                        </a:lnSpc>
                        <a:spcAft>
                          <a:spcPts val="0"/>
                        </a:spcAft>
                      </a:pPr>
                      <a:r>
                        <a:rPr lang="en-US" altLang="zh-CN" sz="900" b="0" kern="100" dirty="0">
                          <a:solidFill>
                            <a:schemeClr val="tx1"/>
                          </a:solidFill>
                          <a:effectLst/>
                          <a:latin typeface="Noto Sans" panose="020B0502040504020204"/>
                          <a:ea typeface="+mn-ea"/>
                          <a:cs typeface="Verdana" panose="020B0604030504040204" pitchFamily="34" charset="0"/>
                        </a:rPr>
                        <a:t>N/A</a:t>
                      </a:r>
                      <a:endParaRPr 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en-US" altLang="zh-TW" sz="900" b="0" kern="100" dirty="0">
                          <a:solidFill>
                            <a:schemeClr val="tx1"/>
                          </a:solidFill>
                          <a:effectLst/>
                          <a:latin typeface="Noto Sans" panose="020B0502040504020204"/>
                          <a:ea typeface="+mn-ea"/>
                          <a:cs typeface="Verdana" panose="020B0604030504040204" pitchFamily="34" charset="0"/>
                        </a:rPr>
                        <a:t>x 2</a:t>
                      </a:r>
                      <a:endParaRPr lang="zh-TW" alt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627706808"/>
                  </a:ext>
                </a:extLst>
              </a:tr>
              <a:tr h="161394">
                <a:tc gridSpan="2">
                  <a:txBody>
                    <a:bodyPr/>
                    <a:lstStyle/>
                    <a:p>
                      <a:pPr>
                        <a:lnSpc>
                          <a:spcPct val="100000"/>
                        </a:lnSpc>
                        <a:spcAft>
                          <a:spcPts val="0"/>
                        </a:spcAft>
                      </a:pPr>
                      <a:r>
                        <a:rPr lang="en-US" sz="900" b="1" kern="100" dirty="0">
                          <a:solidFill>
                            <a:schemeClr val="tx1"/>
                          </a:solidFill>
                          <a:effectLst/>
                          <a:latin typeface="Noto Sans" panose="020B0502040504020204"/>
                          <a:ea typeface="+mn-ea"/>
                        </a:rPr>
                        <a:t>Dust Filters</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gridSpan="3">
                  <a:txBody>
                    <a:bodyPr/>
                    <a:lstStyle/>
                    <a:p>
                      <a:pPr algn="l">
                        <a:lnSpc>
                          <a:spcPct val="100000"/>
                        </a:lnSpc>
                        <a:spcAft>
                          <a:spcPts val="0"/>
                        </a:spcAft>
                      </a:pPr>
                      <a:r>
                        <a:rPr lang="en-US" altLang="zh-TW" sz="900" b="0" kern="100" dirty="0">
                          <a:solidFill>
                            <a:schemeClr val="tx1"/>
                          </a:solidFill>
                          <a:effectLst/>
                          <a:latin typeface="Noto Sans" panose="020B0502040504020204"/>
                          <a:ea typeface="+mn-ea"/>
                          <a:cs typeface="Verdana" panose="020B0604030504040204" pitchFamily="34" charset="0"/>
                        </a:rPr>
                        <a:t>Front, Top, Bottom, Right side</a:t>
                      </a:r>
                      <a:endParaRPr 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23"/>
                  </a:ext>
                </a:extLst>
              </a:tr>
              <a:tr h="199164">
                <a:tc gridSpan="2">
                  <a:txBody>
                    <a:bodyPr/>
                    <a:lstStyle/>
                    <a:p>
                      <a:pPr>
                        <a:lnSpc>
                          <a:spcPct val="100000"/>
                        </a:lnSpc>
                        <a:spcAft>
                          <a:spcPts val="0"/>
                        </a:spcAft>
                      </a:pPr>
                      <a:r>
                        <a:rPr lang="en-US" sz="900" b="1" kern="100" dirty="0">
                          <a:solidFill>
                            <a:schemeClr val="tx1"/>
                          </a:solidFill>
                          <a:effectLst/>
                          <a:latin typeface="Noto Sans" panose="020B0502040504020204"/>
                          <a:ea typeface="+mn-ea"/>
                        </a:rPr>
                        <a:t>Power Supply Support</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gridSpan="3">
                  <a:txBody>
                    <a:bodyPr/>
                    <a:lstStyle/>
                    <a:p>
                      <a:pPr algn="l">
                        <a:lnSpc>
                          <a:spcPct val="100000"/>
                        </a:lnSpc>
                        <a:spcAft>
                          <a:spcPts val="0"/>
                        </a:spcAft>
                      </a:pPr>
                      <a:r>
                        <a:rPr lang="en-US" altLang="zh-TW" sz="900" b="0" kern="100" dirty="0">
                          <a:solidFill>
                            <a:schemeClr val="tx1"/>
                          </a:solidFill>
                          <a:effectLst/>
                          <a:latin typeface="Noto Sans" panose="020B0502040504020204"/>
                          <a:ea typeface="+mn-ea"/>
                        </a:rPr>
                        <a:t>SFX</a:t>
                      </a:r>
                      <a:r>
                        <a:rPr lang="en-US" altLang="zh-TW" sz="900" b="0" kern="100" baseline="0" dirty="0">
                          <a:solidFill>
                            <a:schemeClr val="tx1"/>
                          </a:solidFill>
                          <a:effectLst/>
                          <a:latin typeface="Noto Sans" panose="020B0502040504020204"/>
                          <a:ea typeface="+mn-ea"/>
                        </a:rPr>
                        <a:t> / </a:t>
                      </a:r>
                      <a:r>
                        <a:rPr lang="en-US" altLang="zh-TW" sz="900" b="0" kern="100" dirty="0">
                          <a:solidFill>
                            <a:schemeClr val="tx1"/>
                          </a:solidFill>
                          <a:effectLst/>
                          <a:latin typeface="Noto Sans" panose="020B0502040504020204"/>
                          <a:ea typeface="+mn-ea"/>
                        </a:rPr>
                        <a:t>SFX-L</a:t>
                      </a:r>
                      <a:r>
                        <a:rPr lang="en-US" altLang="zh-TW" sz="900" b="0" kern="100" baseline="0" dirty="0">
                          <a:solidFill>
                            <a:schemeClr val="tx1"/>
                          </a:solidFill>
                          <a:effectLst/>
                          <a:latin typeface="Noto Sans" panose="020B0502040504020204"/>
                          <a:ea typeface="+mn-ea"/>
                        </a:rPr>
                        <a:t> / </a:t>
                      </a:r>
                      <a:r>
                        <a:rPr lang="en-US" altLang="zh-TW" sz="900" b="0" kern="100" dirty="0">
                          <a:solidFill>
                            <a:schemeClr val="tx1"/>
                          </a:solidFill>
                          <a:effectLst/>
                          <a:latin typeface="Noto Sans" panose="020B0502040504020204"/>
                          <a:ea typeface="+mn-ea"/>
                        </a:rPr>
                        <a:t>ATX</a:t>
                      </a:r>
                      <a:endParaRPr lang="zh-TW" alt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2"/>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24"/>
                  </a:ext>
                </a:extLst>
              </a:tr>
              <a:tr h="187328">
                <a:tc gridSpan="2">
                  <a:txBody>
                    <a:bodyPr/>
                    <a:lstStyle/>
                    <a:p>
                      <a:pPr>
                        <a:lnSpc>
                          <a:spcPct val="100000"/>
                        </a:lnSpc>
                        <a:spcAft>
                          <a:spcPts val="0"/>
                        </a:spcAft>
                      </a:pPr>
                      <a:r>
                        <a:rPr lang="en-US" altLang="zh-TW" sz="900" b="1" kern="100" dirty="0">
                          <a:solidFill>
                            <a:schemeClr val="tx1"/>
                          </a:solidFill>
                          <a:effectLst/>
                          <a:latin typeface="Noto Sans" panose="020B0502040504020204"/>
                          <a:ea typeface="+mn-ea"/>
                          <a:cs typeface="Verdana" panose="020B0604030504040204" pitchFamily="34" charset="0"/>
                        </a:rPr>
                        <a:t>Warranty</a:t>
                      </a:r>
                      <a:endParaRPr lang="zh-TW" sz="900" b="1"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gridSpan="3">
                  <a:txBody>
                    <a:bodyPr/>
                    <a:lstStyle/>
                    <a:p>
                      <a:pPr algn="l">
                        <a:lnSpc>
                          <a:spcPct val="100000"/>
                        </a:lnSpc>
                        <a:spcAft>
                          <a:spcPts val="0"/>
                        </a:spcAft>
                      </a:pPr>
                      <a:r>
                        <a:rPr lang="en-US" altLang="zh-TW" sz="900" b="0" kern="100" dirty="0">
                          <a:solidFill>
                            <a:schemeClr val="tx1"/>
                          </a:solidFill>
                          <a:effectLst/>
                          <a:latin typeface="Noto Sans" panose="020B0502040504020204"/>
                          <a:ea typeface="+mn-ea"/>
                          <a:cs typeface="Verdana" panose="020B0604030504040204" pitchFamily="34" charset="0"/>
                        </a:rPr>
                        <a:t>2 Years</a:t>
                      </a:r>
                      <a:endParaRPr lang="zh-TW" sz="900" b="0" kern="100" dirty="0">
                        <a:solidFill>
                          <a:schemeClr val="tx1"/>
                        </a:solidFill>
                        <a:effectLst/>
                        <a:latin typeface="Noto Sans" panose="020B0502040504020204"/>
                        <a:ea typeface="+mn-ea"/>
                        <a:cs typeface="Verdana" panose="020B0604030504040204" pitchFamily="34" charset="0"/>
                      </a:endParaRPr>
                    </a:p>
                  </a:txBody>
                  <a:tcPr marL="45958" marR="459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30"/>
                  </a:ext>
                </a:extLst>
              </a:tr>
            </a:tbl>
          </a:graphicData>
        </a:graphic>
      </p:graphicFrame>
      <p:graphicFrame>
        <p:nvGraphicFramePr>
          <p:cNvPr id="8" name="Table 16">
            <a:extLst>
              <a:ext uri="{FF2B5EF4-FFF2-40B4-BE49-F238E27FC236}">
                <a16:creationId xmlns:a16="http://schemas.microsoft.com/office/drawing/2014/main" id="{8D78399D-C175-4EC3-848D-6311E8B2326F}"/>
              </a:ext>
            </a:extLst>
          </p:cNvPr>
          <p:cNvGraphicFramePr>
            <a:graphicFrameLocks noGrp="1"/>
          </p:cNvGraphicFramePr>
          <p:nvPr>
            <p:extLst>
              <p:ext uri="{D42A27DB-BD31-4B8C-83A1-F6EECF244321}">
                <p14:modId xmlns:p14="http://schemas.microsoft.com/office/powerpoint/2010/main" val="2345427869"/>
              </p:ext>
            </p:extLst>
          </p:nvPr>
        </p:nvGraphicFramePr>
        <p:xfrm>
          <a:off x="70123" y="8587060"/>
          <a:ext cx="4824536" cy="1688948"/>
        </p:xfrm>
        <a:graphic>
          <a:graphicData uri="http://schemas.openxmlformats.org/drawingml/2006/table">
            <a:tbl>
              <a:tblPr bandRow="1">
                <a:tableStyleId>{073A0DAA-6AF3-43AB-8588-CEC1D06C72B9}</a:tableStyleId>
              </a:tblPr>
              <a:tblGrid>
                <a:gridCol w="936104">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432048">
                <a:tc>
                  <a:txBody>
                    <a:bodyPr/>
                    <a:lstStyle/>
                    <a:p>
                      <a:r>
                        <a:rPr lang="nl-NL" sz="800" dirty="0">
                          <a:solidFill>
                            <a:schemeClr val="tx1"/>
                          </a:solidFill>
                          <a:latin typeface="Noto Sans" panose="020B0502040504020204"/>
                          <a:ea typeface="+mn-ea"/>
                        </a:rPr>
                        <a:t>EAN code</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Q500-KGNN-S00</a:t>
                      </a:r>
                      <a:r>
                        <a:rPr lang="zh-CN" altLang="en-US" sz="800" kern="1200" baseline="0" dirty="0">
                          <a:solidFill>
                            <a:schemeClr val="tx1"/>
                          </a:solidFill>
                          <a:effectLst/>
                          <a:latin typeface="Noto Sans" panose="020B0502040504020204"/>
                          <a:ea typeface="+mn-ea"/>
                          <a:cs typeface="+mn-cs"/>
                        </a:rPr>
                        <a:t>： </a:t>
                      </a:r>
                      <a:r>
                        <a:rPr lang="en-US" altLang="zh-CN" sz="800" kern="1200" baseline="0" dirty="0">
                          <a:solidFill>
                            <a:schemeClr val="tx1"/>
                          </a:solidFill>
                          <a:effectLst/>
                          <a:latin typeface="Noto Sans" panose="020B0502040504020204"/>
                          <a:ea typeface="+mn-ea"/>
                          <a:cs typeface="+mn-cs"/>
                        </a:rPr>
                        <a:t>4719512140383</a:t>
                      </a:r>
                      <a:r>
                        <a:rPr lang="zh-CN" altLang="en-US" sz="800" kern="1200" baseline="0" dirty="0">
                          <a:solidFill>
                            <a:schemeClr val="tx1"/>
                          </a:solidFill>
                          <a:effectLst/>
                          <a:latin typeface="Noto Sans" panose="020B0502040504020204"/>
                          <a:ea typeface="+mn-ea"/>
                          <a:cs typeface="+mn-cs"/>
                        </a:rPr>
                        <a:t>        </a:t>
                      </a:r>
                      <a:r>
                        <a:rPr lang="en-US" altLang="zh-TW" sz="800" b="0" i="0" kern="1200" dirty="0">
                          <a:solidFill>
                            <a:schemeClr val="dk1"/>
                          </a:solidFill>
                          <a:effectLst/>
                          <a:latin typeface="Noto Sans" panose="020B0502040504020204"/>
                          <a:ea typeface="+mn-ea"/>
                          <a:cs typeface="+mn-cs"/>
                        </a:rPr>
                        <a:t>6928968318583 (</a:t>
                      </a:r>
                      <a:r>
                        <a:rPr lang="en-US" altLang="zh-CN" sz="800" b="0" i="0" kern="1200" dirty="0">
                          <a:solidFill>
                            <a:schemeClr val="dk1"/>
                          </a:solidFill>
                          <a:effectLst/>
                          <a:latin typeface="Noto Sans" panose="020B0502040504020204"/>
                          <a:ea typeface="+mn-ea"/>
                          <a:cs typeface="+mn-cs"/>
                        </a:rPr>
                        <a:t>CN</a:t>
                      </a:r>
                      <a:r>
                        <a:rPr lang="en-US" altLang="zh-TW" sz="800" b="0" i="0" kern="1200" dirty="0">
                          <a:solidFill>
                            <a:schemeClr val="dk1"/>
                          </a:solidFill>
                          <a:effectLst/>
                          <a:latin typeface="Noto Sans" panose="020B0502040504020204"/>
                          <a:ea typeface="+mn-ea"/>
                          <a:cs typeface="+mn-cs"/>
                        </a:rPr>
                        <a:t>)</a:t>
                      </a:r>
                      <a:endParaRPr lang="en-US" altLang="zh-CN" sz="800" kern="1200" baseline="0" dirty="0">
                        <a:solidFill>
                          <a:schemeClr val="tx1"/>
                        </a:solidFill>
                        <a:effectLst/>
                        <a:latin typeface="Noto Sans" panose="020B0502040504020204"/>
                        <a:ea typeface="+mn-ea"/>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W</a:t>
                      </a:r>
                      <a:r>
                        <a:rPr lang="en-US" altLang="zh-TW" sz="800" kern="1200" dirty="0">
                          <a:solidFill>
                            <a:schemeClr val="dk1"/>
                          </a:solidFill>
                          <a:effectLst/>
                          <a:latin typeface="Noto Sans" panose="020B0502040504020204"/>
                          <a:ea typeface="+mn-ea"/>
                          <a:cs typeface="+mn-cs"/>
                        </a:rPr>
                        <a:t>GNN-S00</a:t>
                      </a:r>
                      <a:r>
                        <a:rPr lang="zh-CN" altLang="en-US" sz="800" kern="1200" dirty="0">
                          <a:solidFill>
                            <a:schemeClr val="dk1"/>
                          </a:solidFill>
                          <a:effectLst/>
                          <a:latin typeface="Noto Sans" panose="020B0502040504020204"/>
                          <a:ea typeface="+mn-ea"/>
                          <a:cs typeface="+mn-cs"/>
                        </a:rPr>
                        <a:t>：</a:t>
                      </a:r>
                      <a:r>
                        <a:rPr lang="en-US" altLang="zh-CN" sz="800" kern="1200" dirty="0">
                          <a:solidFill>
                            <a:schemeClr val="dk1"/>
                          </a:solidFill>
                          <a:effectLst/>
                          <a:latin typeface="Noto Sans" panose="020B0502040504020204"/>
                          <a:ea typeface="+mn-ea"/>
                          <a:cs typeface="+mn-cs"/>
                        </a:rPr>
                        <a:t>4719512140390        </a:t>
                      </a:r>
                      <a:r>
                        <a:rPr lang="en-US" altLang="zh-TW" sz="800" b="0" i="0" kern="1200" dirty="0">
                          <a:solidFill>
                            <a:schemeClr val="dk1"/>
                          </a:solidFill>
                          <a:effectLst/>
                          <a:latin typeface="Noto Sans" panose="020B0502040504020204"/>
                          <a:ea typeface="+mn-ea"/>
                          <a:cs typeface="+mn-cs"/>
                        </a:rPr>
                        <a:t>6928968318590 (</a:t>
                      </a:r>
                      <a:r>
                        <a:rPr lang="en-US" altLang="zh-CN" sz="800" b="0" i="0" kern="1200" dirty="0">
                          <a:solidFill>
                            <a:schemeClr val="dk1"/>
                          </a:solidFill>
                          <a:effectLst/>
                          <a:latin typeface="Noto Sans" panose="020B0502040504020204"/>
                          <a:ea typeface="+mn-ea"/>
                          <a:cs typeface="+mn-cs"/>
                        </a:rPr>
                        <a:t>CN</a:t>
                      </a:r>
                      <a:r>
                        <a:rPr lang="en-US" altLang="zh-TW" sz="800" b="0" i="0" kern="1200" dirty="0">
                          <a:solidFill>
                            <a:schemeClr val="dk1"/>
                          </a:solidFill>
                          <a:effectLst/>
                          <a:latin typeface="Noto Sans" panose="020B0502040504020204"/>
                          <a:ea typeface="+mn-ea"/>
                          <a:cs typeface="+mn-cs"/>
                        </a:rPr>
                        <a:t>)</a:t>
                      </a:r>
                      <a:endParaRPr lang="en-US" altLang="zh-CN" sz="800" kern="1200" dirty="0">
                        <a:solidFill>
                          <a:schemeClr val="dk1"/>
                        </a:solidFill>
                        <a:effectLst/>
                        <a:latin typeface="Noto Sans" panose="020B0502040504020204"/>
                        <a:ea typeface="+mn-ea"/>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D</a:t>
                      </a:r>
                      <a:r>
                        <a:rPr lang="en-US" altLang="zh-TW" sz="800" kern="1200" dirty="0">
                          <a:solidFill>
                            <a:schemeClr val="dk1"/>
                          </a:solidFill>
                          <a:effectLst/>
                          <a:latin typeface="Noto Sans" panose="020B0502040504020204"/>
                          <a:ea typeface="+mn-ea"/>
                          <a:cs typeface="+mn-cs"/>
                        </a:rPr>
                        <a:t>GNN-S00</a:t>
                      </a:r>
                      <a:r>
                        <a:rPr lang="zh-CN" altLang="en-US" sz="800" kern="1200" dirty="0">
                          <a:solidFill>
                            <a:schemeClr val="tx1"/>
                          </a:solidFill>
                          <a:effectLst/>
                          <a:latin typeface="Noto Sans" panose="020B0502040504020204"/>
                          <a:ea typeface="+mn-ea"/>
                          <a:cs typeface="+mn-cs"/>
                        </a:rPr>
                        <a:t>： </a:t>
                      </a:r>
                      <a:r>
                        <a:rPr lang="en-US" altLang="zh-CN" sz="800" kern="1200" dirty="0">
                          <a:solidFill>
                            <a:schemeClr val="tx1"/>
                          </a:solidFill>
                          <a:effectLst/>
                          <a:latin typeface="Noto Sans" panose="020B0502040504020204"/>
                          <a:ea typeface="+mn-ea"/>
                          <a:cs typeface="+mn-cs"/>
                        </a:rPr>
                        <a:t>4719512140406        </a:t>
                      </a:r>
                      <a:r>
                        <a:rPr lang="en-US" altLang="zh-TW" sz="800" b="0" i="0" kern="1200" dirty="0">
                          <a:solidFill>
                            <a:schemeClr val="dk1"/>
                          </a:solidFill>
                          <a:effectLst/>
                          <a:latin typeface="Noto Sans" panose="020B0502040504020204"/>
                          <a:ea typeface="+mn-ea"/>
                          <a:cs typeface="+mn-cs"/>
                        </a:rPr>
                        <a:t>6928968318606 (</a:t>
                      </a:r>
                      <a:r>
                        <a:rPr lang="en-US" altLang="zh-CN" sz="800" b="0" i="0" kern="1200" dirty="0">
                          <a:solidFill>
                            <a:schemeClr val="dk1"/>
                          </a:solidFill>
                          <a:effectLst/>
                          <a:latin typeface="Noto Sans" panose="020B0502040504020204"/>
                          <a:ea typeface="+mn-ea"/>
                          <a:cs typeface="+mn-cs"/>
                        </a:rPr>
                        <a:t>CN</a:t>
                      </a:r>
                      <a:r>
                        <a:rPr lang="en-US" altLang="zh-TW" sz="800" b="0" i="0" kern="1200" dirty="0">
                          <a:solidFill>
                            <a:schemeClr val="dk1"/>
                          </a:solidFill>
                          <a:effectLst/>
                          <a:latin typeface="Noto Sans" panose="020B0502040504020204"/>
                          <a:ea typeface="+mn-ea"/>
                          <a:cs typeface="+mn-cs"/>
                        </a:rPr>
                        <a:t>)</a:t>
                      </a:r>
                      <a:endParaRPr lang="zh-TW" altLang="en-US" sz="800" b="0" dirty="0">
                        <a:solidFill>
                          <a:schemeClr val="tx1"/>
                        </a:solidFill>
                        <a:latin typeface="Noto Sans" panose="020B0502040504020204"/>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0"/>
                  </a:ext>
                </a:extLst>
              </a:tr>
              <a:tr h="351849">
                <a:tc>
                  <a:txBody>
                    <a:bodyPr/>
                    <a:lstStyle/>
                    <a:p>
                      <a:r>
                        <a:rPr lang="nl-NL" sz="800" dirty="0">
                          <a:solidFill>
                            <a:schemeClr val="tx1"/>
                          </a:solidFill>
                          <a:latin typeface="Noto Sans" panose="020B0502040504020204"/>
                          <a:ea typeface="+mn-ea"/>
                        </a:rPr>
                        <a:t>UPC code</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Q500-KGNN-S00</a:t>
                      </a:r>
                      <a:r>
                        <a:rPr lang="zh-CN" altLang="en-US" sz="800" kern="1200" baseline="0" dirty="0">
                          <a:solidFill>
                            <a:schemeClr val="tx1"/>
                          </a:solidFill>
                          <a:effectLst/>
                          <a:latin typeface="Noto Sans" panose="020B0502040504020204"/>
                          <a:ea typeface="+mn-ea"/>
                          <a:cs typeface="+mn-cs"/>
                        </a:rPr>
                        <a:t>：</a:t>
                      </a:r>
                      <a:r>
                        <a:rPr lang="en-US" altLang="zh-CN" sz="800" kern="1200" baseline="0" dirty="0">
                          <a:solidFill>
                            <a:schemeClr val="tx1"/>
                          </a:solidFill>
                          <a:effectLst/>
                          <a:latin typeface="Noto Sans" panose="020B0502040504020204"/>
                          <a:ea typeface="+mn-ea"/>
                          <a:cs typeface="+mn-cs"/>
                        </a:rPr>
                        <a:t>884102112706</a:t>
                      </a:r>
                      <a:r>
                        <a:rPr lang="zh-CN" altLang="en-US" sz="800" kern="1200" baseline="0" dirty="0">
                          <a:solidFill>
                            <a:schemeClr val="tx1"/>
                          </a:solidFill>
                          <a:effectLst/>
                          <a:latin typeface="Noto Sans" panose="020B0502040504020204"/>
                          <a:ea typeface="+mn-ea"/>
                          <a:cs typeface="+mn-cs"/>
                        </a:rPr>
                        <a:t>            </a:t>
                      </a: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W</a:t>
                      </a:r>
                      <a:r>
                        <a:rPr lang="en-US" altLang="zh-TW" sz="800" kern="1200" dirty="0">
                          <a:solidFill>
                            <a:schemeClr val="dk1"/>
                          </a:solidFill>
                          <a:effectLst/>
                          <a:latin typeface="Noto Sans" panose="020B0502040504020204"/>
                          <a:ea typeface="+mn-ea"/>
                          <a:cs typeface="+mn-cs"/>
                        </a:rPr>
                        <a:t>GNN-S00</a:t>
                      </a:r>
                      <a:r>
                        <a:rPr lang="zh-CN" altLang="en-US" sz="800" kern="1200" dirty="0">
                          <a:solidFill>
                            <a:schemeClr val="dk1"/>
                          </a:solidFill>
                          <a:effectLst/>
                          <a:latin typeface="Noto Sans" panose="020B0502040504020204"/>
                          <a:ea typeface="+mn-ea"/>
                          <a:cs typeface="+mn-cs"/>
                        </a:rPr>
                        <a:t>：</a:t>
                      </a:r>
                      <a:r>
                        <a:rPr lang="en-US" altLang="zh-CN" sz="800" kern="1200" dirty="0">
                          <a:solidFill>
                            <a:schemeClr val="dk1"/>
                          </a:solidFill>
                          <a:effectLst/>
                          <a:latin typeface="Noto Sans" panose="020B0502040504020204"/>
                          <a:ea typeface="+mn-ea"/>
                          <a:cs typeface="+mn-cs"/>
                        </a:rPr>
                        <a:t>884102112713</a:t>
                      </a: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D</a:t>
                      </a:r>
                      <a:r>
                        <a:rPr lang="en-US" altLang="zh-TW" sz="800" kern="1200" dirty="0">
                          <a:solidFill>
                            <a:schemeClr val="dk1"/>
                          </a:solidFill>
                          <a:effectLst/>
                          <a:latin typeface="Noto Sans" panose="020B0502040504020204"/>
                          <a:ea typeface="+mn-ea"/>
                          <a:cs typeface="+mn-cs"/>
                        </a:rPr>
                        <a:t>GNN-S00</a:t>
                      </a:r>
                      <a:r>
                        <a:rPr lang="zh-CN" altLang="en-US" sz="800" kern="1200" dirty="0">
                          <a:solidFill>
                            <a:schemeClr val="tx1"/>
                          </a:solidFill>
                          <a:effectLst/>
                          <a:latin typeface="Noto Sans" panose="020B0502040504020204"/>
                          <a:ea typeface="+mn-ea"/>
                          <a:cs typeface="+mn-cs"/>
                        </a:rPr>
                        <a:t>：</a:t>
                      </a:r>
                      <a:r>
                        <a:rPr lang="en-US" altLang="zh-CN" sz="800" kern="1200" dirty="0">
                          <a:solidFill>
                            <a:schemeClr val="tx1"/>
                          </a:solidFill>
                          <a:effectLst/>
                          <a:latin typeface="Noto Sans" panose="020B0502040504020204"/>
                          <a:ea typeface="+mn-ea"/>
                          <a:cs typeface="+mn-cs"/>
                        </a:rPr>
                        <a:t>884102112720</a:t>
                      </a:r>
                      <a:endParaRPr lang="zh-TW" altLang="en-US" sz="800" b="0" dirty="0">
                        <a:solidFill>
                          <a:schemeClr val="tx1"/>
                        </a:solidFill>
                        <a:latin typeface="Noto Sans" panose="020B0502040504020204"/>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296223">
                <a:tc>
                  <a:txBody>
                    <a:bodyPr/>
                    <a:lstStyle/>
                    <a:p>
                      <a:r>
                        <a:rPr lang="nl-NL" sz="800" dirty="0">
                          <a:solidFill>
                            <a:schemeClr val="tx1"/>
                          </a:solidFill>
                          <a:latin typeface="Noto Sans" panose="020B0502040504020204"/>
                          <a:ea typeface="+mn-ea"/>
                        </a:rPr>
                        <a:t>Net weight </a:t>
                      </a:r>
                      <a:r>
                        <a:rPr lang="en-US" sz="800" dirty="0">
                          <a:solidFill>
                            <a:schemeClr val="tx1"/>
                          </a:solidFill>
                          <a:latin typeface="Noto Sans" panose="020B0502040504020204"/>
                          <a:ea typeface="+mn-ea"/>
                        </a:rPr>
                        <a:t>(</a:t>
                      </a:r>
                      <a:r>
                        <a:rPr lang="en-US" altLang="zh-CN" sz="800" dirty="0">
                          <a:solidFill>
                            <a:schemeClr val="tx1"/>
                          </a:solidFill>
                          <a:latin typeface="Noto Sans" panose="020B0502040504020204"/>
                          <a:ea typeface="+mn-ea"/>
                        </a:rPr>
                        <a:t>KG</a:t>
                      </a:r>
                      <a:r>
                        <a:rPr lang="en-US" sz="800" dirty="0">
                          <a:solidFill>
                            <a:schemeClr val="tx1"/>
                          </a:solidFill>
                          <a:latin typeface="Noto Sans" panose="020B0502040504020204"/>
                          <a:ea typeface="+mn-ea"/>
                        </a:rPr>
                        <a:t>)</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Q500-KGNN-S00</a:t>
                      </a:r>
                      <a:r>
                        <a:rPr lang="nl-NL" altLang="zh-TW" sz="800" kern="1200" baseline="0" dirty="0">
                          <a:solidFill>
                            <a:schemeClr val="tx1"/>
                          </a:solidFill>
                          <a:effectLst/>
                          <a:latin typeface="Noto Sans" panose="020B0502040504020204"/>
                          <a:ea typeface="+mn-ea"/>
                          <a:cs typeface="+mn-cs"/>
                        </a:rPr>
                        <a:t>/</a:t>
                      </a: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W</a:t>
                      </a:r>
                      <a:r>
                        <a:rPr lang="en-US" altLang="zh-TW" sz="800" kern="1200" dirty="0">
                          <a:solidFill>
                            <a:schemeClr val="dk1"/>
                          </a:solidFill>
                          <a:effectLst/>
                          <a:latin typeface="Noto Sans" panose="020B0502040504020204"/>
                          <a:ea typeface="+mn-ea"/>
                          <a:cs typeface="+mn-cs"/>
                        </a:rPr>
                        <a:t>GNN-S00</a:t>
                      </a:r>
                      <a:r>
                        <a:rPr lang="zh-CN" altLang="en-US" sz="800" kern="1200" dirty="0">
                          <a:solidFill>
                            <a:schemeClr val="dk1"/>
                          </a:solidFill>
                          <a:effectLst/>
                          <a:latin typeface="Noto Sans" panose="020B0502040504020204"/>
                          <a:ea typeface="+mn-ea"/>
                          <a:cs typeface="+mn-cs"/>
                        </a:rPr>
                        <a:t>：</a:t>
                      </a:r>
                      <a:r>
                        <a:rPr lang="en-US" altLang="zh-CN" sz="800" kern="1200" dirty="0">
                          <a:solidFill>
                            <a:schemeClr val="dk1"/>
                          </a:solidFill>
                          <a:effectLst/>
                          <a:latin typeface="Noto Sans" panose="020B0502040504020204"/>
                          <a:ea typeface="+mn-ea"/>
                          <a:cs typeface="+mn-cs"/>
                        </a:rPr>
                        <a:t>7.80 kg</a:t>
                      </a:r>
                      <a:endParaRPr lang="en-US" altLang="zh-TW" sz="800" kern="1200" dirty="0">
                        <a:solidFill>
                          <a:schemeClr val="dk1"/>
                        </a:solidFill>
                        <a:effectLst/>
                        <a:latin typeface="Noto Sans" panose="020B0502040504020204"/>
                        <a:ea typeface="+mn-ea"/>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D</a:t>
                      </a:r>
                      <a:r>
                        <a:rPr lang="en-US" altLang="zh-TW" sz="800" kern="1200" dirty="0">
                          <a:solidFill>
                            <a:schemeClr val="dk1"/>
                          </a:solidFill>
                          <a:effectLst/>
                          <a:latin typeface="Noto Sans" panose="020B0502040504020204"/>
                          <a:ea typeface="+mn-ea"/>
                          <a:cs typeface="+mn-cs"/>
                        </a:rPr>
                        <a:t>GNN-S00</a:t>
                      </a:r>
                      <a:r>
                        <a:rPr lang="zh-CN" altLang="en-US" sz="800" kern="1200" dirty="0">
                          <a:solidFill>
                            <a:schemeClr val="tx1"/>
                          </a:solidFill>
                          <a:effectLst/>
                          <a:latin typeface="Noto Sans" panose="020B0502040504020204"/>
                          <a:ea typeface="+mn-ea"/>
                          <a:cs typeface="+mn-cs"/>
                        </a:rPr>
                        <a:t>：</a:t>
                      </a:r>
                      <a:r>
                        <a:rPr lang="en-US" altLang="zh-CN" sz="800" kern="1200" dirty="0">
                          <a:solidFill>
                            <a:schemeClr val="tx1"/>
                          </a:solidFill>
                          <a:effectLst/>
                          <a:latin typeface="Noto Sans" panose="020B0502040504020204"/>
                          <a:ea typeface="+mn-ea"/>
                          <a:cs typeface="+mn-cs"/>
                        </a:rPr>
                        <a:t>10.00 kg</a:t>
                      </a:r>
                      <a:endParaRPr lang="zh-TW" altLang="en-US" sz="800" b="0" dirty="0">
                        <a:solidFill>
                          <a:schemeClr val="tx1"/>
                        </a:solidFill>
                        <a:latin typeface="Noto Sans" panose="020B0502040504020204"/>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2"/>
                  </a:ext>
                </a:extLst>
              </a:tr>
              <a:tr h="288032">
                <a:tc>
                  <a:txBody>
                    <a:bodyPr/>
                    <a:lstStyle/>
                    <a:p>
                      <a:r>
                        <a:rPr lang="nl-NL" sz="800" dirty="0">
                          <a:solidFill>
                            <a:schemeClr val="tx1"/>
                          </a:solidFill>
                          <a:latin typeface="Noto Sans" panose="020B0502040504020204"/>
                          <a:ea typeface="+mn-ea"/>
                        </a:rPr>
                        <a:t>Gross weight </a:t>
                      </a:r>
                      <a:r>
                        <a:rPr lang="en-US" altLang="zh-TW" sz="800" dirty="0">
                          <a:solidFill>
                            <a:schemeClr val="tx1"/>
                          </a:solidFill>
                          <a:latin typeface="Noto Sans" panose="020B0502040504020204"/>
                          <a:ea typeface="+mn-ea"/>
                        </a:rPr>
                        <a:t>(</a:t>
                      </a:r>
                      <a:r>
                        <a:rPr lang="en-US" altLang="zh-CN" sz="800" dirty="0">
                          <a:solidFill>
                            <a:schemeClr val="tx1"/>
                          </a:solidFill>
                          <a:latin typeface="Noto Sans" panose="020B0502040504020204"/>
                          <a:ea typeface="+mn-ea"/>
                        </a:rPr>
                        <a:t>KG</a:t>
                      </a:r>
                      <a:r>
                        <a:rPr lang="en-US" altLang="zh-TW" sz="800" dirty="0">
                          <a:solidFill>
                            <a:schemeClr val="tx1"/>
                          </a:solidFill>
                          <a:latin typeface="Noto Sans" panose="020B0502040504020204"/>
                          <a:ea typeface="+mn-ea"/>
                        </a:rPr>
                        <a:t>)</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Q500-KGNN-S00</a:t>
                      </a:r>
                      <a:r>
                        <a:rPr lang="nl-NL" altLang="zh-TW" sz="800" kern="1200" baseline="0" dirty="0">
                          <a:solidFill>
                            <a:schemeClr val="tx1"/>
                          </a:solidFill>
                          <a:effectLst/>
                          <a:latin typeface="Noto Sans" panose="020B0502040504020204"/>
                          <a:ea typeface="+mn-ea"/>
                          <a:cs typeface="+mn-cs"/>
                        </a:rPr>
                        <a:t>/</a:t>
                      </a: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W</a:t>
                      </a:r>
                      <a:r>
                        <a:rPr lang="en-US" altLang="zh-TW" sz="800" kern="1200" dirty="0">
                          <a:solidFill>
                            <a:schemeClr val="dk1"/>
                          </a:solidFill>
                          <a:effectLst/>
                          <a:latin typeface="Noto Sans" panose="020B0502040504020204"/>
                          <a:ea typeface="+mn-ea"/>
                          <a:cs typeface="+mn-cs"/>
                        </a:rPr>
                        <a:t>GNN-S00</a:t>
                      </a:r>
                      <a:r>
                        <a:rPr lang="zh-CN" altLang="en-US" sz="800" kern="1200" dirty="0">
                          <a:solidFill>
                            <a:schemeClr val="dk1"/>
                          </a:solidFill>
                          <a:effectLst/>
                          <a:latin typeface="Noto Sans" panose="020B0502040504020204"/>
                          <a:ea typeface="+mn-ea"/>
                          <a:cs typeface="+mn-cs"/>
                        </a:rPr>
                        <a:t>：</a:t>
                      </a:r>
                      <a:r>
                        <a:rPr lang="en-US" altLang="zh-CN" sz="800" kern="1200" dirty="0">
                          <a:solidFill>
                            <a:schemeClr val="dk1"/>
                          </a:solidFill>
                          <a:effectLst/>
                          <a:latin typeface="Noto Sans" panose="020B0502040504020204"/>
                          <a:ea typeface="+mn-ea"/>
                          <a:cs typeface="+mn-cs"/>
                        </a:rPr>
                        <a:t>9.42 kg</a:t>
                      </a:r>
                      <a:endParaRPr lang="en-US" altLang="zh-TW" sz="800" kern="1200" dirty="0">
                        <a:solidFill>
                          <a:schemeClr val="dk1"/>
                        </a:solidFill>
                        <a:effectLst/>
                        <a:latin typeface="Noto Sans" panose="020B0502040504020204"/>
                        <a:ea typeface="+mn-ea"/>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D</a:t>
                      </a:r>
                      <a:r>
                        <a:rPr lang="en-US" altLang="zh-TW" sz="800" kern="1200" dirty="0">
                          <a:solidFill>
                            <a:schemeClr val="dk1"/>
                          </a:solidFill>
                          <a:effectLst/>
                          <a:latin typeface="Noto Sans" panose="020B0502040504020204"/>
                          <a:ea typeface="+mn-ea"/>
                          <a:cs typeface="+mn-cs"/>
                        </a:rPr>
                        <a:t>GNN-S00</a:t>
                      </a:r>
                      <a:r>
                        <a:rPr lang="zh-CN" altLang="en-US" sz="800" kern="1200" dirty="0">
                          <a:solidFill>
                            <a:schemeClr val="tx1"/>
                          </a:solidFill>
                          <a:effectLst/>
                          <a:latin typeface="Noto Sans" panose="020B0502040504020204"/>
                          <a:ea typeface="+mn-ea"/>
                          <a:cs typeface="+mn-cs"/>
                        </a:rPr>
                        <a:t>：</a:t>
                      </a:r>
                      <a:r>
                        <a:rPr lang="en-US" altLang="zh-CN" sz="800" kern="1200" dirty="0">
                          <a:solidFill>
                            <a:schemeClr val="tx1"/>
                          </a:solidFill>
                          <a:effectLst/>
                          <a:latin typeface="Noto Sans" panose="020B0502040504020204"/>
                          <a:ea typeface="+mn-ea"/>
                          <a:cs typeface="+mn-cs"/>
                        </a:rPr>
                        <a:t>11.23 kg</a:t>
                      </a:r>
                      <a:endParaRPr lang="zh-TW" altLang="en-US" sz="800" b="0" dirty="0">
                        <a:solidFill>
                          <a:schemeClr val="tx1"/>
                        </a:solidFill>
                        <a:latin typeface="Noto Sans" panose="020B0502040504020204"/>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20796">
                <a:tc>
                  <a:txBody>
                    <a:bodyPr/>
                    <a:lstStyle/>
                    <a:p>
                      <a:r>
                        <a:rPr lang="nl-NL" sz="800" dirty="0">
                          <a:solidFill>
                            <a:schemeClr val="tx1"/>
                          </a:solidFill>
                          <a:latin typeface="Noto Sans" panose="020B0502040504020204"/>
                          <a:ea typeface="+mn-ea"/>
                        </a:rPr>
                        <a:t>Carton dimension</a:t>
                      </a:r>
                      <a:r>
                        <a:rPr lang="nl-NL" sz="800" baseline="0" dirty="0">
                          <a:solidFill>
                            <a:schemeClr val="tx1"/>
                          </a:solidFill>
                          <a:latin typeface="Noto Sans" panose="020B0502040504020204"/>
                          <a:ea typeface="+mn-ea"/>
                        </a:rPr>
                        <a:t> (L x W x H)mm</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Q500-KGNN-S00</a:t>
                      </a:r>
                      <a:r>
                        <a:rPr lang="nl-NL" altLang="zh-TW" sz="800" kern="1200" baseline="0" dirty="0">
                          <a:solidFill>
                            <a:schemeClr val="tx1"/>
                          </a:solidFill>
                          <a:effectLst/>
                          <a:latin typeface="Noto Sans" panose="020B0502040504020204"/>
                          <a:ea typeface="+mn-ea"/>
                          <a:cs typeface="+mn-cs"/>
                        </a:rPr>
                        <a:t>/</a:t>
                      </a: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W</a:t>
                      </a:r>
                      <a:r>
                        <a:rPr lang="en-US" altLang="zh-TW" sz="800" kern="1200" dirty="0">
                          <a:solidFill>
                            <a:schemeClr val="dk1"/>
                          </a:solidFill>
                          <a:effectLst/>
                          <a:latin typeface="Noto Sans" panose="020B0502040504020204"/>
                          <a:ea typeface="+mn-ea"/>
                          <a:cs typeface="+mn-cs"/>
                        </a:rPr>
                        <a:t>GNN-S00</a:t>
                      </a:r>
                      <a:r>
                        <a:rPr lang="zh-CN" altLang="en-US" sz="800" kern="1200" dirty="0">
                          <a:solidFill>
                            <a:schemeClr val="dk1"/>
                          </a:solidFill>
                          <a:effectLst/>
                          <a:latin typeface="Noto Sans" panose="020B0502040504020204"/>
                          <a:ea typeface="+mn-ea"/>
                          <a:cs typeface="+mn-cs"/>
                        </a:rPr>
                        <a:t>：</a:t>
                      </a:r>
                      <a:r>
                        <a:rPr lang="en-US" altLang="zh-CN" sz="800" kern="1200" dirty="0">
                          <a:solidFill>
                            <a:schemeClr val="dk1"/>
                          </a:solidFill>
                          <a:effectLst/>
                          <a:latin typeface="Noto Sans" panose="020B0502040504020204"/>
                          <a:ea typeface="+mn-ea"/>
                          <a:cs typeface="+mn-cs"/>
                        </a:rPr>
                        <a:t>513 x 453 x 146mm</a:t>
                      </a:r>
                      <a:endParaRPr lang="en-US" altLang="zh-TW" sz="800" kern="1200" dirty="0">
                        <a:solidFill>
                          <a:schemeClr val="dk1"/>
                        </a:solidFill>
                        <a:effectLst/>
                        <a:latin typeface="Noto Sans" panose="020B0502040504020204"/>
                        <a:ea typeface="+mn-ea"/>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D</a:t>
                      </a:r>
                      <a:r>
                        <a:rPr lang="en-US" altLang="zh-TW" sz="800" kern="1200" dirty="0">
                          <a:solidFill>
                            <a:schemeClr val="dk1"/>
                          </a:solidFill>
                          <a:effectLst/>
                          <a:latin typeface="Noto Sans" panose="020B0502040504020204"/>
                          <a:ea typeface="+mn-ea"/>
                          <a:cs typeface="+mn-cs"/>
                        </a:rPr>
                        <a:t>GNN-S00</a:t>
                      </a:r>
                      <a:r>
                        <a:rPr lang="zh-CN" altLang="en-US" sz="800" kern="1200" dirty="0">
                          <a:solidFill>
                            <a:schemeClr val="tx1"/>
                          </a:solidFill>
                          <a:effectLst/>
                          <a:latin typeface="Noto Sans" panose="020B0502040504020204"/>
                          <a:ea typeface="+mn-ea"/>
                          <a:cs typeface="+mn-cs"/>
                        </a:rPr>
                        <a:t>：</a:t>
                      </a:r>
                      <a:r>
                        <a:rPr lang="en-US" altLang="zh-CN" sz="800" kern="1200" dirty="0">
                          <a:solidFill>
                            <a:schemeClr val="dk1"/>
                          </a:solidFill>
                          <a:effectLst/>
                          <a:latin typeface="Noto Sans" panose="020B0502040504020204"/>
                          <a:ea typeface="+mn-ea"/>
                          <a:cs typeface="+mn-cs"/>
                        </a:rPr>
                        <a:t>513 x 453 x 175mm</a:t>
                      </a:r>
                      <a:endParaRPr lang="zh-TW" altLang="en-US" sz="800" b="0" dirty="0">
                        <a:solidFill>
                          <a:schemeClr val="tx1"/>
                        </a:solidFill>
                        <a:latin typeface="Noto Sans" panose="020B0502040504020204"/>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9" name="Table 19">
            <a:extLst>
              <a:ext uri="{FF2B5EF4-FFF2-40B4-BE49-F238E27FC236}">
                <a16:creationId xmlns:a16="http://schemas.microsoft.com/office/drawing/2014/main" id="{A834EFE6-030C-471A-A138-D3327E6744D6}"/>
              </a:ext>
            </a:extLst>
          </p:cNvPr>
          <p:cNvGraphicFramePr>
            <a:graphicFrameLocks noGrp="1"/>
          </p:cNvGraphicFramePr>
          <p:nvPr>
            <p:extLst>
              <p:ext uri="{D42A27DB-BD31-4B8C-83A1-F6EECF244321}">
                <p14:modId xmlns:p14="http://schemas.microsoft.com/office/powerpoint/2010/main" val="3287935138"/>
              </p:ext>
            </p:extLst>
          </p:nvPr>
        </p:nvGraphicFramePr>
        <p:xfrm>
          <a:off x="4932759" y="8515052"/>
          <a:ext cx="2592287" cy="936105"/>
        </p:xfrm>
        <a:graphic>
          <a:graphicData uri="http://schemas.openxmlformats.org/drawingml/2006/table">
            <a:tbl>
              <a:tblPr bandRow="1">
                <a:tableStyleId>{073A0DAA-6AF3-43AB-8588-CEC1D06C72B9}</a:tableStyleId>
              </a:tblPr>
              <a:tblGrid>
                <a:gridCol w="427176">
                  <a:extLst>
                    <a:ext uri="{9D8B030D-6E8A-4147-A177-3AD203B41FA5}">
                      <a16:colId xmlns:a16="http://schemas.microsoft.com/office/drawing/2014/main" val="20000"/>
                    </a:ext>
                  </a:extLst>
                </a:gridCol>
                <a:gridCol w="628582">
                  <a:extLst>
                    <a:ext uri="{9D8B030D-6E8A-4147-A177-3AD203B41FA5}">
                      <a16:colId xmlns:a16="http://schemas.microsoft.com/office/drawing/2014/main" val="20001"/>
                    </a:ext>
                  </a:extLst>
                </a:gridCol>
                <a:gridCol w="838107">
                  <a:extLst>
                    <a:ext uri="{9D8B030D-6E8A-4147-A177-3AD203B41FA5}">
                      <a16:colId xmlns:a16="http://schemas.microsoft.com/office/drawing/2014/main" val="20002"/>
                    </a:ext>
                  </a:extLst>
                </a:gridCol>
                <a:gridCol w="698422">
                  <a:extLst>
                    <a:ext uri="{9D8B030D-6E8A-4147-A177-3AD203B41FA5}">
                      <a16:colId xmlns:a16="http://schemas.microsoft.com/office/drawing/2014/main" val="20003"/>
                    </a:ext>
                  </a:extLst>
                </a:gridCol>
              </a:tblGrid>
              <a:tr h="263784">
                <a:tc gridSpan="4">
                  <a:txBody>
                    <a:bodyPr/>
                    <a:lstStyle/>
                    <a:p>
                      <a:pPr marL="0" marR="0" lvl="0" indent="0" algn="l" defTabSz="995690" rtl="0" eaLnBrk="1" fontAlgn="base"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Q500-KGNN-S00</a:t>
                      </a:r>
                      <a:r>
                        <a:rPr lang="en-US" altLang="zh-TW" sz="800" kern="1200" baseline="0" dirty="0">
                          <a:solidFill>
                            <a:schemeClr val="tx1"/>
                          </a:solidFill>
                          <a:effectLst/>
                          <a:latin typeface="Noto Sans" panose="020B0502040504020204"/>
                          <a:ea typeface="+mn-ea"/>
                          <a:cs typeface="+mn-cs"/>
                        </a:rPr>
                        <a:t>/</a:t>
                      </a: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W</a:t>
                      </a:r>
                      <a:r>
                        <a:rPr lang="en-US" altLang="zh-TW" sz="800" kern="1200" dirty="0">
                          <a:solidFill>
                            <a:schemeClr val="dk1"/>
                          </a:solidFill>
                          <a:effectLst/>
                          <a:latin typeface="Noto Sans" panose="020B0502040504020204"/>
                          <a:ea typeface="+mn-ea"/>
                          <a:cs typeface="+mn-cs"/>
                        </a:rPr>
                        <a:t>GNN-S00</a:t>
                      </a:r>
                      <a:endParaRPr lang="zh-TW" altLang="en-US" sz="800" b="0" dirty="0">
                        <a:solidFill>
                          <a:schemeClr val="tx1"/>
                        </a:solidFill>
                        <a:latin typeface="Noto Sans" panose="020B0502040504020204"/>
                        <a:ea typeface="+mn-ea"/>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hMerge="1">
                  <a:txBody>
                    <a:bodyPr/>
                    <a:lstStyle/>
                    <a:p>
                      <a:pPr fontAlgn="base">
                        <a:spcAft>
                          <a:spcPts val="0"/>
                        </a:spcAft>
                      </a:pPr>
                      <a:endParaRPr lang="nl-NL" sz="9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hMerge="1">
                  <a:txBody>
                    <a:bodyPr/>
                    <a:lstStyle/>
                    <a:p>
                      <a:pPr fontAlgn="base">
                        <a:spcAft>
                          <a:spcPts val="0"/>
                        </a:spcAft>
                      </a:pPr>
                      <a:endParaRPr lang="nl-NL" sz="9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hMerge="1">
                  <a:txBody>
                    <a:bodyPr/>
                    <a:lstStyle/>
                    <a:p>
                      <a:pPr fontAlgn="base">
                        <a:spcAft>
                          <a:spcPts val="0"/>
                        </a:spcAft>
                      </a:pPr>
                      <a:endParaRPr lang="nl-NL" sz="9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979875765"/>
                  </a:ext>
                </a:extLst>
              </a:tr>
              <a:tr h="186893">
                <a:tc>
                  <a:txBody>
                    <a:bodyPr/>
                    <a:lstStyle/>
                    <a:p>
                      <a:pPr fontAlgn="base">
                        <a:spcAft>
                          <a:spcPts val="0"/>
                        </a:spcAft>
                      </a:pPr>
                      <a:r>
                        <a:rPr lang="en-US" sz="800" kern="1200" dirty="0">
                          <a:solidFill>
                            <a:schemeClr val="tx1"/>
                          </a:solidFill>
                          <a:latin typeface="Noto Sans" panose="020B0502040504020204"/>
                        </a:rPr>
                        <a:t>Cont.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W/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Carton/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W/O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0"/>
                  </a:ext>
                </a:extLst>
              </a:tr>
              <a:tr h="156030">
                <a:tc>
                  <a:txBody>
                    <a:bodyPr/>
                    <a:lstStyle/>
                    <a:p>
                      <a:pPr fontAlgn="base">
                        <a:spcAft>
                          <a:spcPts val="0"/>
                        </a:spcAft>
                      </a:pPr>
                      <a:r>
                        <a:rPr lang="en-US" sz="800" kern="1200" dirty="0">
                          <a:solidFill>
                            <a:schemeClr val="tx1"/>
                          </a:solidFill>
                          <a:latin typeface="Noto Sans" panose="020B0502040504020204"/>
                        </a:rPr>
                        <a:t>20’</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624</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52</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770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156030">
                <a:tc>
                  <a:txBody>
                    <a:bodyPr/>
                    <a:lstStyle/>
                    <a:p>
                      <a:pPr fontAlgn="base">
                        <a:spcAft>
                          <a:spcPts val="0"/>
                        </a:spcAft>
                      </a:pPr>
                      <a:r>
                        <a:rPr lang="en-US" sz="800" kern="1200" dirty="0">
                          <a:solidFill>
                            <a:schemeClr val="tx1"/>
                          </a:solidFill>
                          <a:latin typeface="Noto Sans" panose="020B0502040504020204"/>
                        </a:rPr>
                        <a:t>40’</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1248</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52</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1610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2"/>
                  </a:ext>
                </a:extLst>
              </a:tr>
              <a:tr h="173368">
                <a:tc>
                  <a:txBody>
                    <a:bodyPr/>
                    <a:lstStyle/>
                    <a:p>
                      <a:pPr fontAlgn="base">
                        <a:spcAft>
                          <a:spcPts val="0"/>
                        </a:spcAft>
                      </a:pPr>
                      <a:r>
                        <a:rPr lang="fr-FR" sz="800" kern="1200" dirty="0">
                          <a:solidFill>
                            <a:schemeClr val="tx1"/>
                          </a:solidFill>
                          <a:latin typeface="Noto Sans" panose="020B0502040504020204"/>
                        </a:rPr>
                        <a:t>40 HQ</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1440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60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1955</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bl>
          </a:graphicData>
        </a:graphic>
      </p:graphicFrame>
      <p:graphicFrame>
        <p:nvGraphicFramePr>
          <p:cNvPr id="10" name="Table 19">
            <a:extLst>
              <a:ext uri="{FF2B5EF4-FFF2-40B4-BE49-F238E27FC236}">
                <a16:creationId xmlns:a16="http://schemas.microsoft.com/office/drawing/2014/main" id="{A834EFE6-030C-471A-A138-D3327E6744D6}"/>
              </a:ext>
            </a:extLst>
          </p:cNvPr>
          <p:cNvGraphicFramePr>
            <a:graphicFrameLocks noGrp="1"/>
          </p:cNvGraphicFramePr>
          <p:nvPr>
            <p:extLst>
              <p:ext uri="{D42A27DB-BD31-4B8C-83A1-F6EECF244321}">
                <p14:modId xmlns:p14="http://schemas.microsoft.com/office/powerpoint/2010/main" val="3591655271"/>
              </p:ext>
            </p:extLst>
          </p:nvPr>
        </p:nvGraphicFramePr>
        <p:xfrm>
          <a:off x="4932760" y="9523164"/>
          <a:ext cx="2592287" cy="792087"/>
        </p:xfrm>
        <a:graphic>
          <a:graphicData uri="http://schemas.openxmlformats.org/drawingml/2006/table">
            <a:tbl>
              <a:tblPr bandRow="1">
                <a:tableStyleId>{073A0DAA-6AF3-43AB-8588-CEC1D06C72B9}</a:tableStyleId>
              </a:tblPr>
              <a:tblGrid>
                <a:gridCol w="427176">
                  <a:extLst>
                    <a:ext uri="{9D8B030D-6E8A-4147-A177-3AD203B41FA5}">
                      <a16:colId xmlns:a16="http://schemas.microsoft.com/office/drawing/2014/main" val="20000"/>
                    </a:ext>
                  </a:extLst>
                </a:gridCol>
                <a:gridCol w="628582">
                  <a:extLst>
                    <a:ext uri="{9D8B030D-6E8A-4147-A177-3AD203B41FA5}">
                      <a16:colId xmlns:a16="http://schemas.microsoft.com/office/drawing/2014/main" val="20001"/>
                    </a:ext>
                  </a:extLst>
                </a:gridCol>
                <a:gridCol w="838107">
                  <a:extLst>
                    <a:ext uri="{9D8B030D-6E8A-4147-A177-3AD203B41FA5}">
                      <a16:colId xmlns:a16="http://schemas.microsoft.com/office/drawing/2014/main" val="20002"/>
                    </a:ext>
                  </a:extLst>
                </a:gridCol>
                <a:gridCol w="698422">
                  <a:extLst>
                    <a:ext uri="{9D8B030D-6E8A-4147-A177-3AD203B41FA5}">
                      <a16:colId xmlns:a16="http://schemas.microsoft.com/office/drawing/2014/main" val="20003"/>
                    </a:ext>
                  </a:extLst>
                </a:gridCol>
              </a:tblGrid>
              <a:tr h="172849">
                <a:tc gridSpan="4">
                  <a:txBody>
                    <a:bodyPr/>
                    <a:lstStyle/>
                    <a:p>
                      <a:pPr marL="0" marR="0" lvl="0" indent="0" algn="l" defTabSz="995690" rtl="0" eaLnBrk="1" fontAlgn="base"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D</a:t>
                      </a:r>
                      <a:r>
                        <a:rPr lang="en-US" altLang="zh-TW" sz="800" kern="1200" dirty="0">
                          <a:solidFill>
                            <a:schemeClr val="dk1"/>
                          </a:solidFill>
                          <a:effectLst/>
                          <a:latin typeface="Noto Sans" panose="020B0502040504020204"/>
                          <a:ea typeface="+mn-ea"/>
                          <a:cs typeface="+mn-cs"/>
                        </a:rPr>
                        <a:t>GNN-S00</a:t>
                      </a:r>
                      <a:endParaRPr lang="zh-TW" altLang="en-US" sz="800" b="0" dirty="0">
                        <a:solidFill>
                          <a:schemeClr val="tx1"/>
                        </a:solidFill>
                        <a:latin typeface="Noto Sans" panose="020B0502040504020204"/>
                        <a:ea typeface="+mn-ea"/>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hMerge="1">
                  <a:txBody>
                    <a:bodyPr/>
                    <a:lstStyle/>
                    <a:p>
                      <a:pPr fontAlgn="base">
                        <a:spcAft>
                          <a:spcPts val="0"/>
                        </a:spcAft>
                      </a:pPr>
                      <a:endParaRPr lang="nl-NL" sz="9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hMerge="1">
                  <a:txBody>
                    <a:bodyPr/>
                    <a:lstStyle/>
                    <a:p>
                      <a:pPr fontAlgn="base">
                        <a:spcAft>
                          <a:spcPts val="0"/>
                        </a:spcAft>
                      </a:pPr>
                      <a:endParaRPr lang="nl-NL" sz="9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hMerge="1">
                  <a:txBody>
                    <a:bodyPr/>
                    <a:lstStyle/>
                    <a:p>
                      <a:pPr fontAlgn="base">
                        <a:spcAft>
                          <a:spcPts val="0"/>
                        </a:spcAft>
                      </a:pPr>
                      <a:endParaRPr lang="nl-NL" sz="9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979875765"/>
                  </a:ext>
                </a:extLst>
              </a:tr>
              <a:tr h="172137">
                <a:tc>
                  <a:txBody>
                    <a:bodyPr/>
                    <a:lstStyle/>
                    <a:p>
                      <a:pPr fontAlgn="base">
                        <a:spcAft>
                          <a:spcPts val="0"/>
                        </a:spcAft>
                      </a:pPr>
                      <a:r>
                        <a:rPr lang="en-US" sz="800" kern="1200" dirty="0">
                          <a:solidFill>
                            <a:schemeClr val="tx1"/>
                          </a:solidFill>
                          <a:latin typeface="Noto Sans" panose="020B0502040504020204"/>
                        </a:rPr>
                        <a:t>Cont.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W/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Carton/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W/O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0"/>
                  </a:ext>
                </a:extLst>
              </a:tr>
              <a:tr h="143711">
                <a:tc>
                  <a:txBody>
                    <a:bodyPr/>
                    <a:lstStyle/>
                    <a:p>
                      <a:pPr fontAlgn="base">
                        <a:spcAft>
                          <a:spcPts val="0"/>
                        </a:spcAft>
                      </a:pPr>
                      <a:r>
                        <a:rPr lang="en-US" sz="800" kern="1200" dirty="0">
                          <a:solidFill>
                            <a:schemeClr val="tx1"/>
                          </a:solidFill>
                          <a:latin typeface="Noto Sans" panose="020B0502040504020204"/>
                        </a:rPr>
                        <a:t>20’</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528</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44</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660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143711">
                <a:tc>
                  <a:txBody>
                    <a:bodyPr/>
                    <a:lstStyle/>
                    <a:p>
                      <a:pPr fontAlgn="base">
                        <a:spcAft>
                          <a:spcPts val="0"/>
                        </a:spcAft>
                      </a:pPr>
                      <a:r>
                        <a:rPr lang="en-US" sz="800" kern="1200" dirty="0">
                          <a:solidFill>
                            <a:schemeClr val="tx1"/>
                          </a:solidFill>
                          <a:latin typeface="Noto Sans" panose="020B0502040504020204"/>
                        </a:rPr>
                        <a:t>40’</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1056</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44</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1380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2"/>
                  </a:ext>
                </a:extLst>
              </a:tr>
              <a:tr h="159679">
                <a:tc>
                  <a:txBody>
                    <a:bodyPr/>
                    <a:lstStyle/>
                    <a:p>
                      <a:pPr fontAlgn="base">
                        <a:spcAft>
                          <a:spcPts val="0"/>
                        </a:spcAft>
                      </a:pPr>
                      <a:r>
                        <a:rPr lang="fr-FR" sz="800" kern="1200" dirty="0">
                          <a:solidFill>
                            <a:schemeClr val="tx1"/>
                          </a:solidFill>
                          <a:latin typeface="Noto Sans" panose="020B0502040504020204"/>
                        </a:rPr>
                        <a:t>40 HQ</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1152</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48</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1610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28400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件" ma:contentTypeID="0x01010009A2BFBA0A994B48BF86BF5A8ACE2C5C" ma:contentTypeVersion="12" ma:contentTypeDescription="建立新的文件。" ma:contentTypeScope="" ma:versionID="e9c0839274d6887694813f19ebe1e52b">
  <xsd:schema xmlns:xsd="http://www.w3.org/2001/XMLSchema" xmlns:xs="http://www.w3.org/2001/XMLSchema" xmlns:p="http://schemas.microsoft.com/office/2006/metadata/properties" xmlns:ns2="c3d1d589-95d1-4bbd-a987-aa0ca6417d3c" xmlns:ns3="70c9f4b2-0a6c-47df-96cf-34b21555bcf6" targetNamespace="http://schemas.microsoft.com/office/2006/metadata/properties" ma:root="true" ma:fieldsID="0d931865e6a389142459944e1d46235b" ns2:_="" ns3:_="">
    <xsd:import namespace="c3d1d589-95d1-4bbd-a987-aa0ca6417d3c"/>
    <xsd:import namespace="70c9f4b2-0a6c-47df-96cf-34b21555bc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d1d589-95d1-4bbd-a987-aa0ca6417d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8100efa1-68e3-48a8-b305-d43d0f9db10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c9f4b2-0a6c-47df-96cf-34b21555bcf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5abfcf-2c40-4237-b895-0afc6314a296}" ma:internalName="TaxCatchAll" ma:showField="CatchAllData" ma:web="70c9f4b2-0a6c-47df-96cf-34b21555bcf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用詳細資料"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C25D74-F346-4F13-A84F-5DA03AF68C7D}">
  <ds:schemaRefs>
    <ds:schemaRef ds:uri="http://schemas.microsoft.com/sharepoint/v3/contenttype/forms"/>
  </ds:schemaRefs>
</ds:datastoreItem>
</file>

<file path=customXml/itemProps2.xml><?xml version="1.0" encoding="utf-8"?>
<ds:datastoreItem xmlns:ds="http://schemas.openxmlformats.org/officeDocument/2006/customXml" ds:itemID="{A7DFDF62-76E5-4D1D-BA31-0EF606861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d1d589-95d1-4bbd-a987-aa0ca6417d3c"/>
    <ds:schemaRef ds:uri="70c9f4b2-0a6c-47df-96cf-34b21555bc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83058</TotalTime>
  <Words>1157</Words>
  <Application>Microsoft Office PowerPoint</Application>
  <PresentationFormat>自定义</PresentationFormat>
  <Paragraphs>184</Paragraphs>
  <Slides>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vt:i4>
      </vt:variant>
    </vt:vector>
  </HeadingPairs>
  <TitlesOfParts>
    <vt:vector size="9" baseType="lpstr">
      <vt:lpstr>微軟正黑體</vt:lpstr>
      <vt:lpstr>Arial</vt:lpstr>
      <vt:lpstr>Calibri</vt:lpstr>
      <vt:lpstr>Noto Sans</vt:lpstr>
      <vt:lpstr>Teko SemiBold</vt:lpstr>
      <vt:lpstr>Office 佈景主題</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Shao_Lee 李宜珈</dc:creator>
  <cp:lastModifiedBy>Jack_Lyu呂順杰</cp:lastModifiedBy>
  <cp:revision>379</cp:revision>
  <dcterms:created xsi:type="dcterms:W3CDTF">2021-08-05T04:16:37Z</dcterms:created>
  <dcterms:modified xsi:type="dcterms:W3CDTF">2023-08-11T02:47:20Z</dcterms:modified>
</cp:coreProperties>
</file>